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1">
  <p:sldMasterIdLst>
    <p:sldMasterId id="2147483648" r:id="rId1"/>
  </p:sldMasterIdLst>
  <p:notesMasterIdLst>
    <p:notesMasterId r:id="rId6"/>
  </p:notesMasterIdLst>
  <p:sldIdLst>
    <p:sldId id="270" r:id="rId3"/>
    <p:sldId id="298" r:id="rId4"/>
    <p:sldId id="425" r:id="rId5"/>
    <p:sldId id="400" r:id="rId7"/>
    <p:sldId id="428" r:id="rId8"/>
    <p:sldId id="426" r:id="rId9"/>
    <p:sldId id="409" r:id="rId10"/>
    <p:sldId id="421" r:id="rId11"/>
    <p:sldId id="406" r:id="rId12"/>
    <p:sldId id="407" r:id="rId13"/>
    <p:sldId id="408" r:id="rId14"/>
    <p:sldId id="410" r:id="rId15"/>
    <p:sldId id="429" r:id="rId16"/>
    <p:sldId id="424" r:id="rId17"/>
    <p:sldId id="412" r:id="rId18"/>
    <p:sldId id="41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612" y="60"/>
      </p:cViewPr>
      <p:guideLst>
        <p:guide orient="horz" pos="2174"/>
        <p:guide pos="29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
          <c:y val="0.0916591243301395"/>
          <c:w val="0.585158641185016"/>
          <c:h val="0.858386313275308"/>
        </c:manualLayout>
      </c:layout>
      <c:pie3DChart>
        <c:varyColors val="1"/>
        <c:ser>
          <c:idx val="0"/>
          <c:order val="0"/>
          <c:tx>
            <c:strRef>
              <c:f>Лист1!$B$1</c:f>
              <c:strCache>
                <c:ptCount val="1"/>
                <c:pt idx="0">
                  <c:v>Столбец1</c:v>
                </c:pt>
              </c:strCache>
            </c:strRef>
          </c:tx>
          <c:spPr>
            <a:scene3d>
              <a:camera prst="orthographicFront"/>
              <a:lightRig rig="threePt" dir="t"/>
            </a:scene3d>
            <a:sp3d contourW="9525"/>
          </c:spPr>
          <c:explosion val="25"/>
          <c:dPt>
            <c:idx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contourW="9525"/>
            </c:spPr>
          </c:dPt>
          <c:dPt>
            <c:idx val="1"/>
            <c:bubble3D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contourW="9525"/>
            </c:spPr>
          </c:dPt>
          <c:dPt>
            <c:idx val="2"/>
            <c:bubble3D val="0"/>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contourW="9525"/>
            </c:spPr>
          </c:dPt>
          <c:dLbls>
            <c:spPr>
              <a:noFill/>
              <a:ln>
                <a:noFill/>
              </a:ln>
              <a:effectLst/>
            </c:spPr>
            <c:txPr>
              <a:bodyPr rot="0" spcFirstLastPara="0" vertOverflow="ellipsis" vert="horz" wrap="square" lIns="38100" tIns="19050" rIns="38100" bIns="19050" anchor="ctr" anchorCtr="1"/>
              <a:lstStyle/>
              <a:p>
                <a:pPr>
                  <a:defRPr lang="ru-RU" sz="1400" b="1" i="0" u="none" strike="noStrike" kern="1200" baseline="0">
                    <a:solidFill>
                      <a:schemeClr val="lt1"/>
                    </a:solidFill>
                    <a:latin typeface="+mn-lt"/>
                    <a:ea typeface="+mn-ea"/>
                    <a:cs typeface="+mn-cs"/>
                  </a:defRPr>
                </a:pPr>
              </a:p>
            </c:txPr>
            <c:dLblPos val="in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dk1">
                          <a:lumMod val="50000"/>
                          <a:lumOff val="50000"/>
                        </a:schemeClr>
                      </a:solidFill>
                      <a:prstDash val="solid"/>
                      <a:round/>
                    </a:ln>
                    <a:effectLst/>
                  </c:spPr>
                </c15:leaderLines>
              </c:ext>
            </c:extLst>
          </c:dLbls>
          <c:cat>
            <c:strRef>
              <c:f>Лист1!$A$2:$A$4</c:f>
              <c:strCache>
                <c:ptCount val="3"/>
                <c:pt idx="0">
                  <c:v>Мектептер-322</c:v>
                </c:pt>
                <c:pt idx="1">
                  <c:v>Инклюзивті қолдау кабинеттер-274</c:v>
                </c:pt>
                <c:pt idx="2">
                  <c:v>Ресурстық орталықтар-8</c:v>
                </c:pt>
              </c:strCache>
            </c:strRef>
          </c:cat>
          <c:val>
            <c:numRef>
              <c:f>Лист1!$B$2:$B$4</c:f>
              <c:numCache>
                <c:formatCode>General</c:formatCode>
                <c:ptCount val="3"/>
                <c:pt idx="0">
                  <c:v>322</c:v>
                </c:pt>
                <c:pt idx="1">
                  <c:v>274</c:v>
                </c:pt>
                <c:pt idx="2">
                  <c:v>8</c:v>
                </c:pt>
              </c:numCache>
            </c:numRef>
          </c:val>
        </c:ser>
        <c:dLbls>
          <c:showLegendKey val="0"/>
          <c:showVal val="1"/>
          <c:showCatName val="0"/>
          <c:showSerName val="0"/>
          <c:showPercent val="0"/>
          <c:showBubbleSize val="0"/>
        </c:dLbls>
      </c:pie3DChart>
      <c:spPr>
        <a:noFill/>
        <a:ln>
          <a:noFill/>
        </a:ln>
        <a:effectLst/>
      </c:spPr>
    </c:plotArea>
    <c:legend>
      <c:legendPos val="t"/>
      <c:legendEntry>
        <c:idx val="0"/>
        <c:txPr>
          <a:bodyPr rot="0" spcFirstLastPara="0" vertOverflow="ellipsis" vert="horz" wrap="square" anchor="ctr" anchorCtr="1"/>
          <a:lstStyle/>
          <a:p>
            <a:pPr>
              <a:defRPr lang="ru-RU" sz="1400" b="1" i="0" u="none" strike="noStrike" kern="1200" baseline="0">
                <a:solidFill>
                  <a:schemeClr val="dk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ru-RU" sz="1400" b="1" i="0" u="none" strike="noStrike" kern="1200" baseline="0">
                <a:solidFill>
                  <a:schemeClr val="dk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ru-RU" sz="1400" b="1" i="0" u="none" strike="noStrike" kern="1200" baseline="0">
                <a:solidFill>
                  <a:schemeClr val="dk1">
                    <a:lumMod val="65000"/>
                    <a:lumOff val="35000"/>
                  </a:schemeClr>
                </a:solidFill>
                <a:latin typeface="+mn-lt"/>
                <a:ea typeface="+mn-ea"/>
                <a:cs typeface="+mn-cs"/>
              </a:defRPr>
            </a:pPr>
          </a:p>
        </c:txPr>
      </c:legendEntry>
      <c:layout>
        <c:manualLayout>
          <c:xMode val="edge"/>
          <c:yMode val="edge"/>
          <c:x val="0.596101293496083"/>
          <c:y val="0.102179836512262"/>
          <c:w val="0.397522317361997"/>
          <c:h val="0.723887375113533"/>
        </c:manualLayout>
      </c:layout>
      <c:overlay val="0"/>
      <c:spPr>
        <a:noFill/>
        <a:ln>
          <a:noFill/>
        </a:ln>
        <a:effectLst/>
      </c:spPr>
      <c:txPr>
        <a:bodyPr rot="0" spcFirstLastPara="0" vertOverflow="ellipsis" vert="horz" wrap="square" anchor="ctr" anchorCtr="1"/>
        <a:lstStyle/>
        <a:p>
          <a:pPr>
            <a:defRPr lang="ru-RU" sz="1400" b="1" i="0" u="none" strike="noStrike" kern="1200" baseline="0">
              <a:solidFill>
                <a:schemeClr val="dk1">
                  <a:lumMod val="65000"/>
                  <a:lumOff val="35000"/>
                </a:schemeClr>
              </a:solidFill>
              <a:latin typeface="+mn-lt"/>
              <a:ea typeface="+mn-ea"/>
              <a:cs typeface="+mn-cs"/>
            </a:defRPr>
          </a:pPr>
        </a:p>
      </c:txPr>
    </c:legend>
    <c:plotVisOnly val="1"/>
    <c:dispBlanksAs val="gap"/>
    <c:showDLblsOverMax val="0"/>
  </c:chart>
  <c:spPr>
    <a:solidFill>
      <a:schemeClr val="bg2">
        <a:lumMod val="20000"/>
        <a:lumOff val="80000"/>
      </a:schemeClr>
    </a:solidFill>
    <a:ln w="9525" cap="flat" cmpd="sng" algn="ctr">
      <a:solidFill>
        <a:schemeClr val="dk1">
          <a:lumMod val="15000"/>
          <a:lumOff val="85000"/>
        </a:schemeClr>
      </a:solidFill>
      <a:round/>
    </a:ln>
    <a:effectLst/>
  </c:spPr>
  <c:txPr>
    <a:bodyPr/>
    <a:lstStyle/>
    <a:p>
      <a:pPr>
        <a:defRPr lang="ru-RU" sz="1400"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floor>
    <c:sideWall>
      <c:thickness val="0"/>
    </c:sideWall>
    <c:backWall>
      <c:thickness val="0"/>
    </c:backWall>
    <c:plotArea>
      <c:layout>
        <c:manualLayout>
          <c:layoutTarget val="inner"/>
          <c:xMode val="edge"/>
          <c:yMode val="edge"/>
          <c:x val="0.00444642063139173"/>
          <c:y val="0.458627174424071"/>
          <c:w val="0.685934489402698"/>
          <c:h val="0.533615420780442"/>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Lbls>
            <c:delete val="1"/>
          </c:dLbls>
          <c:cat>
            <c:strRef>
              <c:f>'Лист1'!$A$2:$A$4</c:f>
              <c:strCache>
                <c:ptCount val="3"/>
                <c:pt idx="0">
                  <c:v>Дефектолог-246</c:v>
                </c:pt>
                <c:pt idx="1">
                  <c:v>Логопед-44</c:v>
                </c:pt>
                <c:pt idx="2">
                  <c:v>Педагог-ассистент</c:v>
                </c:pt>
              </c:strCache>
            </c:strRef>
          </c:cat>
          <c:val>
            <c:numRef>
              <c:f>'Лист1'!$B$2:$B$4</c:f>
              <c:numCache>
                <c:formatCode>General</c:formatCode>
                <c:ptCount val="3"/>
                <c:pt idx="0">
                  <c:v>246</c:v>
                </c:pt>
                <c:pt idx="1">
                  <c:v>44</c:v>
                </c:pt>
                <c:pt idx="2">
                  <c:v>127</c:v>
                </c:pt>
              </c:numCache>
            </c:numRef>
          </c:val>
        </c:ser>
        <c:dLbls>
          <c:showLegendKey val="0"/>
          <c:showVal val="0"/>
          <c:showCatName val="0"/>
          <c:showSerName val="0"/>
          <c:showPercent val="0"/>
          <c:showBubbleSize val="0"/>
        </c:dLbls>
      </c:pie3DChart>
      <c:spPr>
        <a:solidFill>
          <a:schemeClr val="bg1">
            <a:lumMod val="95000"/>
          </a:schemeClr>
        </a:solidFill>
      </c:spPr>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p>
        </c:txPr>
      </c:legendEntry>
      <c:legendEntry>
        <c:idx val="2"/>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p>
        </c:txPr>
      </c:legendEntry>
      <c:layout>
        <c:manualLayout>
          <c:xMode val="edge"/>
          <c:yMode val="edge"/>
          <c:x val="0.691640063846768"/>
          <c:y val="0.174593796159527"/>
          <c:w val="0.304668794892259"/>
          <c:h val="0.567208271787297"/>
        </c:manualLayout>
      </c:layout>
      <c:overlay val="0"/>
      <c:spPr>
        <a:solidFill>
          <a:schemeClr val="bg2">
            <a:lumMod val="20000"/>
            <a:lumOff val="80000"/>
          </a:schemeClr>
        </a:solidFill>
      </c:spPr>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p>
      </c:txPr>
    </c:legend>
    <c:plotVisOnly val="1"/>
    <c:dispBlanksAs val="gap"/>
    <c:showDLblsOverMax val="0"/>
  </c:chart>
  <c:spPr>
    <a:solidFill>
      <a:schemeClr val="bg2">
        <a:lumMod val="40000"/>
        <a:lumOff val="60000"/>
      </a:schemeClr>
    </a:solidFill>
  </c:spPr>
  <c:txPr>
    <a:bodyPr/>
    <a:lstStyle/>
    <a:p>
      <a:pPr>
        <a:defRPr lang="ru-RU"/>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floor>
    <c:sideWall>
      <c:thickness val="0"/>
    </c:sideWall>
    <c:backWall>
      <c:thickness val="0"/>
    </c:backWall>
    <c:plotArea>
      <c:layout>
        <c:manualLayout>
          <c:layoutTarget val="inner"/>
          <c:xMode val="edge"/>
          <c:yMode val="edge"/>
          <c:x val="0.0393518518518519"/>
          <c:y val="0.00595238095238095"/>
          <c:w val="0.686689814814815"/>
          <c:h val="0.84702380952381"/>
        </c:manualLayout>
      </c:layout>
      <c:pie3DChart>
        <c:varyColors val="1"/>
        <c:dLbls>
          <c:showLegendKey val="0"/>
          <c:showVal val="0"/>
          <c:showCatName val="0"/>
          <c:showSerName val="0"/>
          <c:showPercent val="0"/>
          <c:showBubbleSize val="0"/>
        </c:dLbls>
      </c:pie3DChart>
      <c:spPr>
        <a:solidFill>
          <a:schemeClr val="bg1">
            <a:lumMod val="95000"/>
          </a:schemeClr>
        </a:solidFill>
      </c:spPr>
    </c:plotArea>
    <c:legend>
      <c:legendPos val="r"/>
      <c:layout/>
      <c:overlay val="0"/>
      <c:txPr>
        <a:bodyPr rot="0" spcFirstLastPara="0" vertOverflow="ellipsis" vert="horz" wrap="square" anchor="ctr" anchorCtr="1"/>
        <a:lstStyle/>
        <a:p>
          <a:pPr>
            <a:defRPr lang="ru-RU" sz="1200" b="0" i="0" u="none" strike="noStrike" kern="1200" baseline="0">
              <a:solidFill>
                <a:schemeClr val="tx1"/>
              </a:solidFill>
              <a:latin typeface="+mn-lt"/>
              <a:ea typeface="+mn-ea"/>
              <a:cs typeface="+mn-cs"/>
            </a:defRPr>
          </a:pPr>
        </a:p>
      </c:txPr>
    </c:legend>
    <c:plotVisOnly val="1"/>
    <c:dispBlanksAs val="gap"/>
    <c:showDLblsOverMax val="0"/>
  </c:chart>
  <c:spPr>
    <a:solidFill>
      <a:schemeClr val="bg2">
        <a:lumMod val="40000"/>
        <a:lumOff val="60000"/>
      </a:schemeClr>
    </a:solidFill>
  </c:spPr>
  <c:txPr>
    <a:bodyPr/>
    <a:lstStyle/>
    <a:p>
      <a:pPr>
        <a:defRPr lang="ru-RU" sz="12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floor>
    <c:sideWall>
      <c:thickness val="0"/>
    </c:sideWall>
    <c:backWall>
      <c:thickness val="0"/>
    </c:backWall>
    <c:plotArea>
      <c:layout>
        <c:manualLayout>
          <c:layoutTarget val="inner"/>
          <c:xMode val="edge"/>
          <c:yMode val="edge"/>
          <c:x val="0.0393518518518519"/>
          <c:y val="0.00595238095238095"/>
          <c:w val="0.686689814814815"/>
          <c:h val="0.84702380952381"/>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Lbls>
            <c:spPr>
              <a:noFill/>
              <a:ln>
                <a:noFill/>
              </a:ln>
              <a:effectLst/>
            </c:spPr>
            <c:txPr>
              <a:bodyPr rot="0" spcFirstLastPara="0" vertOverflow="ellipsis" vert="horz" wrap="square" lIns="38100" tIns="19050" rIns="38100" bIns="19050" anchor="ctr" anchorCtr="1"/>
              <a:lstStyle/>
              <a:p>
                <a:pPr>
                  <a:defRPr lang="ru-RU" sz="1200" b="0"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Лист1!$A$2:$A$4</c:f>
              <c:strCache>
                <c:ptCount val="3"/>
                <c:pt idx="0">
                  <c:v>Дефектолог-24</c:v>
                </c:pt>
                <c:pt idx="1">
                  <c:v>Логопед-162</c:v>
                </c:pt>
                <c:pt idx="2">
                  <c:v>Педагог-ассистент-18</c:v>
                </c:pt>
              </c:strCache>
            </c:strRef>
          </c:cat>
          <c:val>
            <c:numRef>
              <c:f>Лист1!$B$2:$B$4</c:f>
              <c:numCache>
                <c:formatCode>General</c:formatCode>
                <c:ptCount val="3"/>
                <c:pt idx="0">
                  <c:v>24</c:v>
                </c:pt>
                <c:pt idx="1">
                  <c:v>162</c:v>
                </c:pt>
                <c:pt idx="2">
                  <c:v>18</c:v>
                </c:pt>
              </c:numCache>
            </c:numRef>
          </c:val>
        </c:ser>
        <c:dLbls>
          <c:showLegendKey val="0"/>
          <c:showVal val="1"/>
          <c:showCatName val="0"/>
          <c:showSerName val="0"/>
          <c:showPercent val="0"/>
          <c:showBubbleSize val="0"/>
        </c:dLbls>
      </c:pie3DChart>
      <c:spPr>
        <a:solidFill>
          <a:schemeClr val="bg1">
            <a:lumMod val="95000"/>
          </a:schemeClr>
        </a:solidFill>
      </c:spPr>
    </c:plotArea>
    <c:legend>
      <c:legendPos val="r"/>
      <c:layout/>
      <c:overlay val="0"/>
      <c:txPr>
        <a:bodyPr rot="0" spcFirstLastPara="0" vertOverflow="ellipsis" vert="horz" wrap="square" anchor="ctr" anchorCtr="1"/>
        <a:lstStyle/>
        <a:p>
          <a:pPr>
            <a:defRPr lang="ru-RU" sz="1200" b="0" i="0" u="none" strike="noStrike" kern="1200" baseline="0">
              <a:solidFill>
                <a:schemeClr val="tx1"/>
              </a:solidFill>
              <a:latin typeface="+mn-lt"/>
              <a:ea typeface="+mn-ea"/>
              <a:cs typeface="+mn-cs"/>
            </a:defRPr>
          </a:pPr>
        </a:p>
      </c:txPr>
    </c:legend>
    <c:plotVisOnly val="1"/>
    <c:dispBlanksAs val="gap"/>
    <c:showDLblsOverMax val="0"/>
  </c:chart>
  <c:spPr>
    <a:solidFill>
      <a:schemeClr val="bg2">
        <a:lumMod val="40000"/>
        <a:lumOff val="60000"/>
      </a:schemeClr>
    </a:solidFill>
  </c:spPr>
  <c:txPr>
    <a:bodyPr/>
    <a:lstStyle/>
    <a:p>
      <a:pPr>
        <a:defRPr lang="ru-RU" sz="12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floor>
    <c:sideWall>
      <c:thickness val="0"/>
    </c:sideWall>
    <c:backWall>
      <c:thickness val="0"/>
    </c:backWall>
    <c:plotArea>
      <c:layout>
        <c:manualLayout>
          <c:layoutTarget val="inner"/>
          <c:xMode val="edge"/>
          <c:yMode val="edge"/>
          <c:x val="0.0214458773090419"/>
          <c:y val="0.152976222320573"/>
          <c:w val="0.686689814814815"/>
          <c:h val="0.84702380952381"/>
        </c:manualLayout>
      </c:layout>
      <c:pie3DChart>
        <c:varyColors val="1"/>
        <c:ser>
          <c:idx val="0"/>
          <c:order val="0"/>
          <c:tx>
            <c:strRef>
              <c:f>Лист1!$B$1</c:f>
              <c:strCache>
                <c:ptCount val="1"/>
                <c:pt idx="0">
                  <c:v>Столбец1</c:v>
                </c:pt>
              </c:strCache>
            </c:strRef>
          </c:tx>
          <c:explosion val="25"/>
          <c:dPt>
            <c:idx val="0"/>
            <c:bubble3D val="0"/>
          </c:dPt>
          <c:dPt>
            <c:idx val="1"/>
            <c:bubble3D val="0"/>
          </c:dPt>
          <c:dLbls>
            <c:spPr>
              <a:noFill/>
              <a:ln>
                <a:noFill/>
              </a:ln>
              <a:effectLst/>
            </c:spPr>
            <c:txPr>
              <a:bodyPr rot="0" spcFirstLastPara="0" vertOverflow="ellipsis" vert="horz" wrap="square" lIns="38100" tIns="19050" rIns="38100" bIns="19050" anchor="ctr" anchorCtr="1"/>
              <a:lstStyle/>
              <a:p>
                <a:pPr>
                  <a:defRPr lang="ru-RU" sz="1200" b="0"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Лист1!$A$2:$A$3</c:f>
              <c:strCache>
                <c:ptCount val="2"/>
                <c:pt idx="0">
                  <c:v>Балабақша-692</c:v>
                </c:pt>
                <c:pt idx="1">
                  <c:v>Логопедиялық пункт-162</c:v>
                </c:pt>
              </c:strCache>
            </c:strRef>
          </c:cat>
          <c:val>
            <c:numRef>
              <c:f>Лист1!$B$2:$B$3</c:f>
              <c:numCache>
                <c:formatCode>General</c:formatCode>
                <c:ptCount val="2"/>
                <c:pt idx="0">
                  <c:v>692</c:v>
                </c:pt>
                <c:pt idx="1">
                  <c:v>162</c:v>
                </c:pt>
              </c:numCache>
            </c:numRef>
          </c:val>
        </c:ser>
        <c:dLbls>
          <c:showLegendKey val="0"/>
          <c:showVal val="1"/>
          <c:showCatName val="0"/>
          <c:showSerName val="0"/>
          <c:showPercent val="0"/>
          <c:showBubbleSize val="0"/>
        </c:dLbls>
      </c:pie3DChart>
      <c:spPr>
        <a:solidFill>
          <a:schemeClr val="bg1">
            <a:lumMod val="95000"/>
          </a:schemeClr>
        </a:solidFill>
      </c:spPr>
    </c:plotArea>
    <c:legend>
      <c:legendPos val="r"/>
      <c:layout/>
      <c:overlay val="0"/>
      <c:txPr>
        <a:bodyPr rot="0" spcFirstLastPara="0" vertOverflow="ellipsis" vert="horz" wrap="square" anchor="ctr" anchorCtr="1"/>
        <a:lstStyle/>
        <a:p>
          <a:pPr>
            <a:defRPr lang="ru-RU" sz="1200" b="0" i="0" u="none" strike="noStrike" kern="1200" baseline="0">
              <a:solidFill>
                <a:schemeClr val="tx1"/>
              </a:solidFill>
              <a:latin typeface="+mn-lt"/>
              <a:ea typeface="+mn-ea"/>
              <a:cs typeface="+mn-cs"/>
            </a:defRPr>
          </a:pPr>
        </a:p>
      </c:txPr>
    </c:legend>
    <c:plotVisOnly val="1"/>
    <c:dispBlanksAs val="gap"/>
    <c:showDLblsOverMax val="0"/>
  </c:chart>
  <c:spPr>
    <a:solidFill>
      <a:schemeClr val="bg2">
        <a:lumMod val="40000"/>
        <a:lumOff val="60000"/>
      </a:schemeClr>
    </a:solidFill>
  </c:spPr>
  <c:txPr>
    <a:bodyPr/>
    <a:lstStyle/>
    <a:p>
      <a:pPr>
        <a:defRPr lang="ru-RU" sz="12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tx>
            <c:strRef>
              <c:f>'Лист1'!$B$1</c:f>
              <c:strCache>
                <c:ptCount val="1"/>
                <c:pt idx="0">
                  <c:v>Продажи</c:v>
                </c:pt>
              </c:strCache>
            </c:strRef>
          </c:tx>
          <c:invertIfNegative val="0"/>
          <c:dLbls>
            <c:dLbl>
              <c:idx val="0"/>
              <c:layout>
                <c:manualLayout>
                  <c:x val="-0.0115740740740741"/>
                  <c:y val="0.20332953898691"/>
                </c:manualLayout>
              </c:layout>
              <c:tx>
                <c:rich>
                  <a:bodyPr rot="0" spcFirstLastPara="0" vertOverflow="ellipsis" vert="horz" wrap="square" lIns="38100" tIns="19050" rIns="38100" bIns="19050" anchor="ctr" anchorCtr="1"/>
                  <a:lstStyle/>
                  <a:p>
                    <a:pPr>
                      <a:defRPr lang="ru-RU" sz="1600" b="0" i="0" u="none" strike="noStrike" kern="1200" baseline="0">
                        <a:solidFill>
                          <a:schemeClr val="dk1"/>
                        </a:solidFill>
                        <a:latin typeface="+mn-lt"/>
                        <a:ea typeface="+mn-ea"/>
                        <a:cs typeface="+mn-cs"/>
                      </a:defRPr>
                    </a:pPr>
                    <a:r>
                      <a:rPr lang="en-US" sz="1600"/>
                      <a:t> 5758</a:t>
                    </a:r>
                    <a:endParaRPr lang="en-US" sz="1600"/>
                  </a:p>
                </c:rich>
              </c:tx>
              <c:dLblPos val="outEnd"/>
              <c:showLegendKey val="1"/>
              <c:showVal val="1"/>
              <c:showCatName val="1"/>
              <c:showSerName val="1"/>
              <c:showPercent val="1"/>
              <c:showBubbleSize val="1"/>
              <c:extLst>
                <c:ext xmlns:c15="http://schemas.microsoft.com/office/drawing/2012/chart" uri="{CE6537A1-D6FC-4f65-9D91-7224C49458BB}">
                  <c15:layout/>
                </c:ext>
              </c:extLst>
            </c:dLbl>
            <c:dLbl>
              <c:idx val="1"/>
              <c:layout>
                <c:manualLayout>
                  <c:x val="-0.0208333333333333"/>
                  <c:y val="0.194744830202997"/>
                </c:manualLayout>
              </c:layout>
              <c:tx>
                <c:rich>
                  <a:bodyPr rot="0" spcFirstLastPara="0" vertOverflow="ellipsis" vert="horz" wrap="square" lIns="38100" tIns="19050" rIns="38100" bIns="19050" anchor="ctr" anchorCtr="1"/>
                  <a:lstStyle/>
                  <a:p>
                    <a:pPr>
                      <a:defRPr lang="ru-RU" sz="1600" b="0" i="0" u="none" strike="noStrike" kern="1200" baseline="0">
                        <a:solidFill>
                          <a:schemeClr val="dk1"/>
                        </a:solidFill>
                        <a:latin typeface="+mn-lt"/>
                        <a:ea typeface="+mn-ea"/>
                        <a:cs typeface="+mn-cs"/>
                      </a:defRPr>
                    </a:pPr>
                    <a:r>
                      <a:rPr lang="en-US" sz="1600"/>
                      <a:t>5912</a:t>
                    </a:r>
                    <a:endParaRPr lang="en-US" sz="1600"/>
                  </a:p>
                </c:rich>
              </c:tx>
              <c:dLblPos val="outEnd"/>
              <c:showLegendKey val="1"/>
              <c:showVal val="1"/>
              <c:showCatName val="1"/>
              <c:showSerName val="1"/>
              <c:showPercent val="1"/>
              <c:showBubbleSize val="1"/>
              <c:extLst>
                <c:ext xmlns:c15="http://schemas.microsoft.com/office/drawing/2012/chart" uri="{CE6537A1-D6FC-4f65-9D91-7224C49458BB}">
                  <c15:layout>
                    <c:manualLayout>
                      <c:w val="0.128487962962963"/>
                      <c:h val="0.0743691899070384"/>
                    </c:manualLayout>
                  </c15:layout>
                </c:ext>
              </c:extLst>
            </c:dLbl>
            <c:dLbl>
              <c:idx val="2"/>
              <c:layout>
                <c:manualLayout>
                  <c:x val="-0.00925925925925915"/>
                  <c:y val="0.298804780876494"/>
                </c:manualLayout>
              </c:layout>
              <c:tx>
                <c:rich>
                  <a:bodyPr rot="0" spcFirstLastPara="0" vertOverflow="ellipsis" vert="horz" wrap="square" lIns="38100" tIns="19050" rIns="38100" bIns="19050" anchor="ctr" anchorCtr="1"/>
                  <a:lstStyle/>
                  <a:p>
                    <a:pPr>
                      <a:defRPr lang="ru-RU" sz="1600" b="0" i="0" u="none" strike="noStrike" kern="1200" baseline="0">
                        <a:solidFill>
                          <a:schemeClr val="dk1"/>
                        </a:solidFill>
                        <a:latin typeface="+mn-lt"/>
                        <a:ea typeface="+mn-ea"/>
                        <a:cs typeface="+mn-cs"/>
                      </a:defRPr>
                    </a:pPr>
                    <a:r>
                      <a:rPr lang="en-US" sz="1600"/>
                      <a:t>6711</a:t>
                    </a:r>
                    <a:endParaRPr lang="en-US" sz="1600"/>
                  </a:p>
                </c:rich>
              </c:tx>
              <c:dLblPos val="outEnd"/>
              <c:showLegendKey val="1"/>
              <c:showVal val="1"/>
              <c:showCatName val="1"/>
              <c:showSerName val="1"/>
              <c:showPercent val="1"/>
              <c:showBubbleSize val="1"/>
              <c:extLst>
                <c:ext xmlns:c15="http://schemas.microsoft.com/office/drawing/2012/chart" uri="{CE6537A1-D6FC-4f65-9D91-7224C49458BB}">
                  <c15:layout>
                    <c:manualLayout>
                      <c:w val="0.1374"/>
                      <c:h val="0.0743691899070385"/>
                    </c:manualLayout>
                  </c15:layout>
                </c:ext>
              </c:extLst>
            </c:dLbl>
            <c:spPr>
              <a:solidFill>
                <a:schemeClr val="tx2">
                  <a:lumMod val="20000"/>
                  <a:lumOff val="80000"/>
                </a:schemeClr>
              </a:solidFill>
              <a:ln>
                <a:noFill/>
              </a:ln>
              <a:effectLst/>
            </c:spPr>
            <c:txPr>
              <a:bodyPr rot="0" spcFirstLastPara="0" vertOverflow="ellipsis" vert="horz" wrap="square" lIns="38100" tIns="19050" rIns="38100" bIns="19050" anchor="ctr" anchorCtr="1"/>
              <a:lstStyle/>
              <a:p>
                <a:pPr>
                  <a:defRPr lang="ru-RU" sz="1600" b="0" i="0" u="none" strike="noStrike" kern="1200" baseline="0">
                    <a:solidFill>
                      <a:schemeClr val="dk1"/>
                    </a:solidFill>
                    <a:latin typeface="+mn-lt"/>
                    <a:ea typeface="+mn-ea"/>
                    <a:cs typeface="+mn-cs"/>
                  </a:defRPr>
                </a:pPr>
              </a:p>
            </c:txPr>
            <c:dLblPos val="outEnd"/>
            <c:showLegendKey val="1"/>
            <c:showVal val="1"/>
            <c:showCatName val="1"/>
            <c:showSerName val="1"/>
            <c:showPercent val="1"/>
            <c:showBubbleSize val="1"/>
            <c:showLeaderLines val="0"/>
            <c:extLst>
              <c:ext xmlns:c15="http://schemas.microsoft.com/office/drawing/2012/chart" uri="{CE6537A1-D6FC-4f65-9D91-7224C49458BB}">
                <c15:layout/>
                <c15:showLeaderLines val="0"/>
                <c15:leaderLines/>
              </c:ext>
            </c:extLst>
          </c:dLbls>
          <c:cat>
            <c:strRef>
              <c:f>'Лист1'!$A$2:$A$4</c:f>
              <c:strCache>
                <c:ptCount val="3"/>
                <c:pt idx="0">
                  <c:v>2020-2021 ж.</c:v>
                </c:pt>
                <c:pt idx="1">
                  <c:v>2021-2022 ж.</c:v>
                </c:pt>
                <c:pt idx="2">
                  <c:v>2022-2023 ж.</c:v>
                </c:pt>
              </c:strCache>
            </c:strRef>
          </c:cat>
          <c:val>
            <c:numRef>
              <c:f>'Лист1'!$B$2:$B$4</c:f>
              <c:numCache>
                <c:formatCode>General</c:formatCode>
                <c:ptCount val="3"/>
                <c:pt idx="0">
                  <c:v>5758</c:v>
                </c:pt>
                <c:pt idx="1">
                  <c:v>5912</c:v>
                </c:pt>
                <c:pt idx="2">
                  <c:v>6711</c:v>
                </c:pt>
              </c:numCache>
            </c:numRef>
          </c:val>
        </c:ser>
        <c:dLbls>
          <c:showLegendKey val="1"/>
          <c:showVal val="1"/>
          <c:showCatName val="1"/>
          <c:showSerName val="1"/>
          <c:showPercent val="1"/>
          <c:showBubbleSize val="1"/>
        </c:dLbls>
        <c:gapWidth val="100"/>
        <c:axId val="75091968"/>
        <c:axId val="75093504"/>
      </c:barChart>
      <c:catAx>
        <c:axId val="750919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ru-RU" sz="1600" b="0" i="0" u="none" strike="noStrike" kern="1200" baseline="0">
                <a:solidFill>
                  <a:schemeClr val="dk1"/>
                </a:solidFill>
                <a:latin typeface="+mn-lt"/>
                <a:ea typeface="+mn-ea"/>
                <a:cs typeface="+mn-cs"/>
              </a:defRPr>
            </a:pPr>
          </a:p>
        </c:txPr>
        <c:crossAx val="75093504"/>
        <c:crosses val="autoZero"/>
        <c:auto val="1"/>
        <c:lblAlgn val="ctr"/>
        <c:lblOffset val="100"/>
        <c:noMultiLvlLbl val="0"/>
      </c:catAx>
      <c:valAx>
        <c:axId val="7509350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ru-RU" sz="1600" b="0" i="0" u="none" strike="noStrike" kern="1200" baseline="0">
                <a:solidFill>
                  <a:schemeClr val="dk1"/>
                </a:solidFill>
                <a:latin typeface="+mn-lt"/>
                <a:ea typeface="+mn-ea"/>
                <a:cs typeface="+mn-cs"/>
              </a:defRPr>
            </a:pPr>
          </a:p>
        </c:txPr>
        <c:crossAx val="75091968"/>
        <c:crosses val="autoZero"/>
        <c:crossBetween val="between"/>
      </c:valAx>
      <c:spPr>
        <a:pattFill prst="pct10">
          <a:fgClr>
            <a:schemeClr val="dk1">
              <a:tint val="95000"/>
            </a:schemeClr>
          </a:fgClr>
        </a:pattFill>
        <a:ln>
          <a:noFill/>
        </a:ln>
        <a:effectLst/>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lang="ru-RU" sz="1600">
          <a:solidFill>
            <a:schemeClr val="dk1"/>
          </a:solidFill>
          <a:latin typeface="+mn-lt"/>
          <a:ea typeface="+mn-ea"/>
          <a:cs typeface="+mn-cs"/>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45D9BEC-0F73-4271-A760-673346D37096}" type="doc">
      <dgm:prSet loTypeId="urn:microsoft.com/office/officeart/2005/8/layout/pyramid2#1" loCatId="pyramid" qsTypeId="urn:microsoft.com/office/officeart/2005/8/quickstyle/simple1#1" qsCatId="simple" csTypeId="urn:microsoft.com/office/officeart/2005/8/colors/accent6_4#1" csCatId="accent6" phldr="1"/>
      <dgm:spPr/>
    </dgm:pt>
    <dgm:pt modelId="{34E09190-3D70-4B2A-9A7A-DACA071F92D5}">
      <dgm:prSet phldrT="[Текст]" phldr="0" custT="1"/>
      <dgm:spPr/>
      <dgm:t>
        <a:bodyPr vert="horz" wrap="square"/>
        <a:lstStyle/>
        <a:p>
          <a:pPr>
            <a:lnSpc>
              <a:spcPct val="100000"/>
            </a:lnSpc>
            <a:spcBef>
              <a:spcPct val="0"/>
            </a:spcBef>
            <a:spcAft>
              <a:spcPct val="35000"/>
            </a:spcAft>
          </a:pPr>
          <a:r>
            <a:rPr lang="en-US" sz="1400" b="1" dirty="0" smtClean="0">
              <a:solidFill>
                <a:srgbClr val="002060"/>
              </a:solidFill>
              <a:latin typeface="Times New Roman" panose="02020603050405020304" pitchFamily="18" charset="0"/>
              <a:cs typeface="Times New Roman" panose="02020603050405020304" pitchFamily="18" charset="0"/>
            </a:rPr>
            <a:t>2021-2022 оқу жылы- 1000 бала</a:t>
          </a:r>
          <a:endParaRPr lang="ru-RU" sz="1400" b="1" dirty="0">
            <a:solidFill>
              <a:srgbClr val="002060"/>
            </a:solidFill>
            <a:latin typeface="Times New Roman" panose="02020603050405020304" pitchFamily="18" charset="0"/>
            <a:cs typeface="Times New Roman" panose="02020603050405020304" pitchFamily="18" charset="0"/>
          </a:endParaRPr>
        </a:p>
      </dgm:t>
    </dgm:pt>
    <dgm:pt modelId="{ACDF94EF-89F6-4840-BA32-D6DA39BB0326}" cxnId="{1D6C0075-606B-482F-AC67-86AA5B2A1046}" type="parTrans">
      <dgm:prSet/>
      <dgm:spPr/>
      <dgm:t>
        <a:bodyPr/>
        <a:lstStyle/>
        <a:p>
          <a:endParaRPr lang="ru-RU"/>
        </a:p>
      </dgm:t>
    </dgm:pt>
    <dgm:pt modelId="{44A51FCE-A0CD-43A5-A4C6-130F83C249DB}" cxnId="{1D6C0075-606B-482F-AC67-86AA5B2A1046}" type="sibTrans">
      <dgm:prSet/>
      <dgm:spPr/>
      <dgm:t>
        <a:bodyPr/>
        <a:lstStyle/>
        <a:p>
          <a:endParaRPr lang="ru-RU"/>
        </a:p>
      </dgm:t>
    </dgm:pt>
    <dgm:pt modelId="{489DB0CF-12CA-494A-A9D5-6373A192DF2F}">
      <dgm:prSet phldrT="[Текст]" phldr="0" custT="1"/>
      <dgm:spPr/>
      <dgm:t>
        <a:bodyPr vert="horz" wrap="square"/>
        <a:lstStyle/>
        <a:p>
          <a:pPr>
            <a:lnSpc>
              <a:spcPct val="100000"/>
            </a:lnSpc>
            <a:spcBef>
              <a:spcPct val="0"/>
            </a:spcBef>
            <a:spcAft>
              <a:spcPct val="35000"/>
            </a:spcAft>
          </a:pPr>
          <a:r>
            <a:rPr lang="en-US" sz="1400" b="1" dirty="0" smtClean="0">
              <a:solidFill>
                <a:srgbClr val="002060"/>
              </a:solidFill>
              <a:latin typeface="Times New Roman" panose="02020603050405020304" pitchFamily="18" charset="0"/>
              <a:cs typeface="Times New Roman" panose="02020603050405020304" pitchFamily="18" charset="0"/>
            </a:rPr>
            <a:t>2022-2023 оқу жылы -2422 бала </a:t>
          </a:r>
          <a:endParaRPr lang="ru-RU" sz="1400" b="1" dirty="0">
            <a:solidFill>
              <a:srgbClr val="002060"/>
            </a:solidFill>
            <a:latin typeface="Times New Roman" panose="02020603050405020304" pitchFamily="18" charset="0"/>
            <a:cs typeface="Times New Roman" panose="02020603050405020304" pitchFamily="18" charset="0"/>
          </a:endParaRPr>
        </a:p>
      </dgm:t>
    </dgm:pt>
    <dgm:pt modelId="{047EE83C-0C9B-4600-805C-21071CE794D5}" cxnId="{010C1AE6-0349-4834-8370-8937EE041233}" type="parTrans">
      <dgm:prSet/>
      <dgm:spPr/>
      <dgm:t>
        <a:bodyPr/>
        <a:lstStyle/>
        <a:p>
          <a:endParaRPr lang="ru-RU"/>
        </a:p>
      </dgm:t>
    </dgm:pt>
    <dgm:pt modelId="{A91B094F-D220-4714-A3CE-1C81E769F11E}" cxnId="{010C1AE6-0349-4834-8370-8937EE041233}" type="sibTrans">
      <dgm:prSet/>
      <dgm:spPr/>
      <dgm:t>
        <a:bodyPr/>
        <a:lstStyle/>
        <a:p>
          <a:endParaRPr lang="ru-RU"/>
        </a:p>
      </dgm:t>
    </dgm:pt>
    <dgm:pt modelId="{6BE68060-13CB-41E0-8AF9-E8F465F0762B}" type="pres">
      <dgm:prSet presAssocID="{045D9BEC-0F73-4271-A760-673346D37096}" presName="compositeShape" presStyleCnt="0">
        <dgm:presLayoutVars>
          <dgm:dir/>
          <dgm:resizeHandles/>
        </dgm:presLayoutVars>
      </dgm:prSet>
      <dgm:spPr/>
    </dgm:pt>
    <dgm:pt modelId="{B39747E1-3D42-4FFB-A324-5F06B5A41522}" type="pres">
      <dgm:prSet presAssocID="{045D9BEC-0F73-4271-A760-673346D37096}" presName="pyramid" presStyleLbl="node1" presStyleIdx="0" presStyleCnt="1" custLinFactNeighborX="2372" custLinFactNeighborY="-26168"/>
      <dgm:spPr/>
    </dgm:pt>
    <dgm:pt modelId="{57130EEE-EC27-4042-BC72-BD272E5517D6}" type="pres">
      <dgm:prSet presAssocID="{045D9BEC-0F73-4271-A760-673346D37096}" presName="theList" presStyleCnt="0"/>
      <dgm:spPr/>
    </dgm:pt>
    <dgm:pt modelId="{DF423E94-EDCB-4575-9E65-549E634762E6}" type="pres">
      <dgm:prSet presAssocID="{34E09190-3D70-4B2A-9A7A-DACA071F92D5}" presName="aNode" presStyleLbl="fgAcc1" presStyleIdx="0" presStyleCnt="2">
        <dgm:presLayoutVars>
          <dgm:bulletEnabled val="1"/>
        </dgm:presLayoutVars>
      </dgm:prSet>
      <dgm:spPr/>
      <dgm:t>
        <a:bodyPr/>
        <a:lstStyle/>
        <a:p>
          <a:endParaRPr lang="ru-RU"/>
        </a:p>
      </dgm:t>
    </dgm:pt>
    <dgm:pt modelId="{180901F5-F163-441A-A56A-BE884AAFD390}" type="pres">
      <dgm:prSet presAssocID="{34E09190-3D70-4B2A-9A7A-DACA071F92D5}" presName="aSpace" presStyleCnt="0"/>
      <dgm:spPr/>
    </dgm:pt>
    <dgm:pt modelId="{BC4997FE-03FF-40BE-8CB8-77037287F6DF}" type="pres">
      <dgm:prSet presAssocID="{489DB0CF-12CA-494A-A9D5-6373A192DF2F}" presName="aNode" presStyleLbl="fgAcc1" presStyleIdx="1" presStyleCnt="2">
        <dgm:presLayoutVars>
          <dgm:bulletEnabled val="1"/>
        </dgm:presLayoutVars>
      </dgm:prSet>
      <dgm:spPr/>
      <dgm:t>
        <a:bodyPr/>
        <a:lstStyle/>
        <a:p>
          <a:endParaRPr lang="ru-RU"/>
        </a:p>
      </dgm:t>
    </dgm:pt>
    <dgm:pt modelId="{82B65AA8-DDD7-4129-B942-D2591A46D9B4}" type="pres">
      <dgm:prSet presAssocID="{489DB0CF-12CA-494A-A9D5-6373A192DF2F}" presName="aSpace" presStyleCnt="0"/>
      <dgm:spPr/>
    </dgm:pt>
  </dgm:ptLst>
  <dgm:cxnLst>
    <dgm:cxn modelId="{1D6C0075-606B-482F-AC67-86AA5B2A1046}" srcId="{045D9BEC-0F73-4271-A760-673346D37096}" destId="{34E09190-3D70-4B2A-9A7A-DACA071F92D5}" srcOrd="0" destOrd="0" parTransId="{ACDF94EF-89F6-4840-BA32-D6DA39BB0326}" sibTransId="{44A51FCE-A0CD-43A5-A4C6-130F83C249DB}"/>
    <dgm:cxn modelId="{09D675A4-5317-46E2-93D0-EB5F8343F678}" type="presOf" srcId="{045D9BEC-0F73-4271-A760-673346D37096}" destId="{6BE68060-13CB-41E0-8AF9-E8F465F0762B}" srcOrd="0" destOrd="0" presId="urn:microsoft.com/office/officeart/2005/8/layout/pyramid2#1"/>
    <dgm:cxn modelId="{6DB7E079-5F23-4B89-AF05-DCC6D92A342C}" type="presOf" srcId="{489DB0CF-12CA-494A-A9D5-6373A192DF2F}" destId="{BC4997FE-03FF-40BE-8CB8-77037287F6DF}" srcOrd="0" destOrd="0" presId="urn:microsoft.com/office/officeart/2005/8/layout/pyramid2#1"/>
    <dgm:cxn modelId="{010C1AE6-0349-4834-8370-8937EE041233}" srcId="{045D9BEC-0F73-4271-A760-673346D37096}" destId="{489DB0CF-12CA-494A-A9D5-6373A192DF2F}" srcOrd="1" destOrd="0" parTransId="{047EE83C-0C9B-4600-805C-21071CE794D5}" sibTransId="{A91B094F-D220-4714-A3CE-1C81E769F11E}"/>
    <dgm:cxn modelId="{E110B4C5-5788-4D11-90F1-C6A6003EFD9E}" type="presOf" srcId="{34E09190-3D70-4B2A-9A7A-DACA071F92D5}" destId="{DF423E94-EDCB-4575-9E65-549E634762E6}" srcOrd="0" destOrd="0" presId="urn:microsoft.com/office/officeart/2005/8/layout/pyramid2#1"/>
    <dgm:cxn modelId="{0EBEC201-79DA-4069-A7F5-74A72590C78B}" type="presParOf" srcId="{6BE68060-13CB-41E0-8AF9-E8F465F0762B}" destId="{B39747E1-3D42-4FFB-A324-5F06B5A41522}" srcOrd="0" destOrd="0" presId="urn:microsoft.com/office/officeart/2005/8/layout/pyramid2#1"/>
    <dgm:cxn modelId="{73BE4E37-88E1-4742-8326-279F894976B0}" type="presParOf" srcId="{6BE68060-13CB-41E0-8AF9-E8F465F0762B}" destId="{57130EEE-EC27-4042-BC72-BD272E5517D6}" srcOrd="1" destOrd="0" presId="urn:microsoft.com/office/officeart/2005/8/layout/pyramid2#1"/>
    <dgm:cxn modelId="{2D412BA2-CC1E-47B4-8161-BA45D915CC20}" type="presParOf" srcId="{57130EEE-EC27-4042-BC72-BD272E5517D6}" destId="{DF423E94-EDCB-4575-9E65-549E634762E6}" srcOrd="0" destOrd="0" presId="urn:microsoft.com/office/officeart/2005/8/layout/pyramid2#1"/>
    <dgm:cxn modelId="{D6F7A8A9-CF8A-43AD-A784-71EA95F1648D}" type="presParOf" srcId="{57130EEE-EC27-4042-BC72-BD272E5517D6}" destId="{180901F5-F163-441A-A56A-BE884AAFD390}" srcOrd="1" destOrd="0" presId="urn:microsoft.com/office/officeart/2005/8/layout/pyramid2#1"/>
    <dgm:cxn modelId="{6DE5AEFD-5C78-4969-865E-31C392FD4F9D}" type="presParOf" srcId="{57130EEE-EC27-4042-BC72-BD272E5517D6}" destId="{BC4997FE-03FF-40BE-8CB8-77037287F6DF}" srcOrd="2" destOrd="0" presId="urn:microsoft.com/office/officeart/2005/8/layout/pyramid2#1"/>
    <dgm:cxn modelId="{51F9156D-20DB-437F-9C8C-9424A750B646}" type="presParOf" srcId="{57130EEE-EC27-4042-BC72-BD272E5517D6}" destId="{82B65AA8-DDD7-4129-B942-D2591A46D9B4}" srcOrd="3"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747E1-3D42-4FFB-A324-5F06B5A41522}">
      <dsp:nvSpPr>
        <dsp:cNvPr id="0" name=""/>
        <dsp:cNvSpPr/>
      </dsp:nvSpPr>
      <dsp:spPr>
        <a:xfrm>
          <a:off x="63444" y="0"/>
          <a:ext cx="2674730" cy="3065780"/>
        </a:xfrm>
        <a:prstGeom prst="triangl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23E94-EDCB-4575-9E65-549E634762E6}">
      <dsp:nvSpPr>
        <dsp:cNvPr id="0" name=""/>
        <dsp:cNvSpPr/>
      </dsp:nvSpPr>
      <dsp:spPr bwMode="white">
        <a:xfrm>
          <a:off x="1337365" y="306877"/>
          <a:ext cx="1738574" cy="1089788"/>
        </a:xfrm>
        <a:prstGeom prst="round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kk-KZ" sz="1400" b="1" kern="1200" dirty="0" smtClean="0">
              <a:solidFill>
                <a:srgbClr val="002060"/>
              </a:solidFill>
              <a:latin typeface="Times New Roman" panose="02020603050405020304" pitchFamily="18" charset="0"/>
              <a:cs typeface="Times New Roman" panose="02020603050405020304" pitchFamily="18" charset="0"/>
            </a:rPr>
            <a:t>2021-2022 оқу жылы- 1000 бала</a:t>
          </a:r>
          <a:endParaRPr lang="ru-RU" sz="1400" b="1" kern="1200" dirty="0">
            <a:solidFill>
              <a:srgbClr val="002060"/>
            </a:solidFill>
            <a:latin typeface="Times New Roman" panose="02020603050405020304" pitchFamily="18" charset="0"/>
            <a:cs typeface="Times New Roman" panose="02020603050405020304" pitchFamily="18" charset="0"/>
          </a:endParaRPr>
        </a:p>
      </dsp:txBody>
      <dsp:txXfrm>
        <a:off x="1390564" y="360076"/>
        <a:ext cx="1632176" cy="983390"/>
      </dsp:txXfrm>
    </dsp:sp>
    <dsp:sp modelId="{BC4997FE-03FF-40BE-8CB8-77037287F6DF}">
      <dsp:nvSpPr>
        <dsp:cNvPr id="0" name=""/>
        <dsp:cNvSpPr/>
      </dsp:nvSpPr>
      <dsp:spPr bwMode="white">
        <a:xfrm>
          <a:off x="1337365" y="1532890"/>
          <a:ext cx="1738574" cy="1089788"/>
        </a:xfrm>
        <a:prstGeom prst="roundRect">
          <a:avLst/>
        </a:prstGeom>
        <a:solidFill>
          <a:schemeClr val="lt1">
            <a:alpha val="90000"/>
            <a:hueOff val="0"/>
            <a:satOff val="0"/>
            <a:lumOff val="0"/>
            <a:alphaOff val="0"/>
          </a:schemeClr>
        </a:solidFill>
        <a:ln w="12700" cap="flat" cmpd="sng" algn="ctr">
          <a:solidFill>
            <a:schemeClr val="accent6">
              <a:shade val="50000"/>
              <a:hueOff val="588218"/>
              <a:satOff val="581"/>
              <a:lumOff val="438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kk-KZ" sz="1400" b="1" kern="1200" dirty="0" smtClean="0">
              <a:solidFill>
                <a:srgbClr val="002060"/>
              </a:solidFill>
              <a:latin typeface="Times New Roman" panose="02020603050405020304" pitchFamily="18" charset="0"/>
              <a:cs typeface="Times New Roman" panose="02020603050405020304" pitchFamily="18" charset="0"/>
            </a:rPr>
            <a:t>2022-2023 оқу жылы -2422 бала </a:t>
          </a:r>
          <a:endParaRPr lang="ru-RU" sz="1400" b="1" kern="1200" dirty="0">
            <a:solidFill>
              <a:srgbClr val="002060"/>
            </a:solidFill>
            <a:latin typeface="Times New Roman" panose="02020603050405020304" pitchFamily="18" charset="0"/>
            <a:cs typeface="Times New Roman" panose="02020603050405020304" pitchFamily="18" charset="0"/>
          </a:endParaRPr>
        </a:p>
      </dsp:txBody>
      <dsp:txXfrm>
        <a:off x="1390564" y="1586089"/>
        <a:ext cx="1632176" cy="9833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4DEA2-98F9-455B-87E0-8358CA22600F}"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033B7-30FC-49D8-B306-B24771003A99}"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9155113" cy="6867525"/>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4C71EC6-210F-42DE-9C53-41977AD35B3D}" type="datetimeFigureOut">
              <a:rPr lang="ru-RU" smtClean="0">
                <a:solidFill>
                  <a:srgbClr val="465E9C"/>
                </a:solidFill>
              </a:rPr>
            </a:fld>
            <a:endParaRPr lang="ru-RU">
              <a:solidFill>
                <a:srgbClr val="465E9C"/>
              </a:solidFill>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ru-RU">
              <a:solidFill>
                <a:srgbClr val="465E9C"/>
              </a:solidFill>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5" name="Замещающий нижний колонтитул 4"/>
          <p:cNvSpPr>
            <a:spLocks noGrp="1"/>
          </p:cNvSpPr>
          <p:nvPr>
            <p:ph type="ftr" sz="quarter" idx="11"/>
          </p:nvPr>
        </p:nvSpPr>
        <p:spPr/>
        <p:txBody>
          <a:bodyPr/>
          <a:lstStyle/>
          <a:p>
            <a:endParaRPr lang="ru-RU">
              <a:solidFill>
                <a:srgbClr val="465E9C"/>
              </a:solidFill>
            </a:endParaRPr>
          </a:p>
        </p:txBody>
      </p:sp>
      <p:sp>
        <p:nvSpPr>
          <p:cNvPr id="6" name="Замещающий номер слайда 5"/>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5" name="Замещающий нижний колонтитул 4"/>
          <p:cNvSpPr>
            <a:spLocks noGrp="1"/>
          </p:cNvSpPr>
          <p:nvPr>
            <p:ph type="ftr" sz="quarter" idx="11"/>
          </p:nvPr>
        </p:nvSpPr>
        <p:spPr/>
        <p:txBody>
          <a:bodyPr/>
          <a:lstStyle/>
          <a:p>
            <a:endParaRPr lang="ru-RU">
              <a:solidFill>
                <a:srgbClr val="465E9C"/>
              </a:solidFill>
            </a:endParaRPr>
          </a:p>
        </p:txBody>
      </p:sp>
      <p:sp>
        <p:nvSpPr>
          <p:cNvPr id="6" name="Замещающий номер слайда 5"/>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4" name="Нижний колонтитул 3"/>
          <p:cNvSpPr>
            <a:spLocks noGrp="1"/>
          </p:cNvSpPr>
          <p:nvPr>
            <p:ph type="ftr" sz="quarter" idx="11"/>
          </p:nvPr>
        </p:nvSpPr>
        <p:spPr/>
        <p:txBody>
          <a:bodyPr/>
          <a:lstStyle/>
          <a:p>
            <a:endParaRPr lang="ru-RU">
              <a:solidFill>
                <a:srgbClr val="465E9C"/>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5" name="Замещающий нижний колонтитул 4"/>
          <p:cNvSpPr>
            <a:spLocks noGrp="1"/>
          </p:cNvSpPr>
          <p:nvPr>
            <p:ph type="ftr" sz="quarter" idx="11"/>
          </p:nvPr>
        </p:nvSpPr>
        <p:spPr/>
        <p:txBody>
          <a:bodyPr/>
          <a:lstStyle/>
          <a:p>
            <a:endParaRPr lang="ru-RU">
              <a:solidFill>
                <a:srgbClr val="465E9C"/>
              </a:solidFill>
            </a:endParaRPr>
          </a:p>
        </p:txBody>
      </p:sp>
      <p:sp>
        <p:nvSpPr>
          <p:cNvPr id="6" name="Замещающий номер слайда 5"/>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5" name="Замещающий нижний колонтитул 4"/>
          <p:cNvSpPr>
            <a:spLocks noGrp="1"/>
          </p:cNvSpPr>
          <p:nvPr>
            <p:ph type="ftr" sz="quarter" idx="11"/>
          </p:nvPr>
        </p:nvSpPr>
        <p:spPr/>
        <p:txBody>
          <a:bodyPr/>
          <a:lstStyle/>
          <a:p>
            <a:endParaRPr lang="ru-RU">
              <a:solidFill>
                <a:srgbClr val="465E9C"/>
              </a:solidFill>
            </a:endParaRPr>
          </a:p>
        </p:txBody>
      </p:sp>
      <p:sp>
        <p:nvSpPr>
          <p:cNvPr id="6" name="Замещающий номер слайда 5"/>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6" name="Замещающий нижний колонтитул 5"/>
          <p:cNvSpPr>
            <a:spLocks noGrp="1"/>
          </p:cNvSpPr>
          <p:nvPr>
            <p:ph type="ftr" sz="quarter" idx="11"/>
          </p:nvPr>
        </p:nvSpPr>
        <p:spPr/>
        <p:txBody>
          <a:bodyPr/>
          <a:lstStyle/>
          <a:p>
            <a:endParaRPr lang="ru-RU">
              <a:solidFill>
                <a:srgbClr val="465E9C"/>
              </a:solidFill>
            </a:endParaRPr>
          </a:p>
        </p:txBody>
      </p:sp>
      <p:sp>
        <p:nvSpPr>
          <p:cNvPr id="7" name="Замещающий номер слайда 6"/>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8" name="Замещающий нижний колонтитул 7"/>
          <p:cNvSpPr>
            <a:spLocks noGrp="1"/>
          </p:cNvSpPr>
          <p:nvPr>
            <p:ph type="ftr" sz="quarter" idx="11"/>
          </p:nvPr>
        </p:nvSpPr>
        <p:spPr/>
        <p:txBody>
          <a:bodyPr/>
          <a:lstStyle/>
          <a:p>
            <a:endParaRPr lang="ru-RU">
              <a:solidFill>
                <a:srgbClr val="465E9C"/>
              </a:solidFill>
            </a:endParaRPr>
          </a:p>
        </p:txBody>
      </p:sp>
      <p:sp>
        <p:nvSpPr>
          <p:cNvPr id="9" name="Замещающий номер слайда 8"/>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4" name="Замещающий нижний колонтитул 3"/>
          <p:cNvSpPr>
            <a:spLocks noGrp="1"/>
          </p:cNvSpPr>
          <p:nvPr>
            <p:ph type="ftr" sz="quarter" idx="11"/>
          </p:nvPr>
        </p:nvSpPr>
        <p:spPr/>
        <p:txBody>
          <a:bodyPr/>
          <a:lstStyle/>
          <a:p>
            <a:endParaRPr lang="ru-RU">
              <a:solidFill>
                <a:srgbClr val="465E9C"/>
              </a:solidFill>
            </a:endParaRPr>
          </a:p>
        </p:txBody>
      </p:sp>
      <p:sp>
        <p:nvSpPr>
          <p:cNvPr id="5" name="Замещающий номер слайда 4"/>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3" name="Замещающий нижний колонтитул 2"/>
          <p:cNvSpPr>
            <a:spLocks noGrp="1"/>
          </p:cNvSpPr>
          <p:nvPr>
            <p:ph type="ftr" sz="quarter" idx="11"/>
          </p:nvPr>
        </p:nvSpPr>
        <p:spPr/>
        <p:txBody>
          <a:bodyPr/>
          <a:lstStyle/>
          <a:p>
            <a:endParaRPr lang="ru-RU">
              <a:solidFill>
                <a:srgbClr val="465E9C"/>
              </a:solidFill>
            </a:endParaRPr>
          </a:p>
        </p:txBody>
      </p:sp>
      <p:sp>
        <p:nvSpPr>
          <p:cNvPr id="4" name="Замещающий номер слайда 3"/>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6" name="Замещающий нижний колонтитул 5"/>
          <p:cNvSpPr>
            <a:spLocks noGrp="1"/>
          </p:cNvSpPr>
          <p:nvPr>
            <p:ph type="ftr" sz="quarter" idx="11"/>
          </p:nvPr>
        </p:nvSpPr>
        <p:spPr/>
        <p:txBody>
          <a:bodyPr/>
          <a:lstStyle/>
          <a:p>
            <a:endParaRPr lang="ru-RU">
              <a:solidFill>
                <a:srgbClr val="465E9C"/>
              </a:solidFill>
            </a:endParaRPr>
          </a:p>
        </p:txBody>
      </p:sp>
      <p:sp>
        <p:nvSpPr>
          <p:cNvPr id="7" name="Замещающий номер слайда 6"/>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lstStyle/>
          <a:p>
            <a:fld id="{B4C71EC6-210F-42DE-9C53-41977AD35B3D}" type="datetimeFigureOut">
              <a:rPr lang="ru-RU" smtClean="0">
                <a:solidFill>
                  <a:srgbClr val="465E9C"/>
                </a:solidFill>
              </a:rPr>
            </a:fld>
            <a:endParaRPr lang="ru-RU">
              <a:solidFill>
                <a:srgbClr val="465E9C"/>
              </a:solidFill>
            </a:endParaRPr>
          </a:p>
        </p:txBody>
      </p:sp>
      <p:sp>
        <p:nvSpPr>
          <p:cNvPr id="6" name="Замещающий нижний колонтитул 5"/>
          <p:cNvSpPr>
            <a:spLocks noGrp="1"/>
          </p:cNvSpPr>
          <p:nvPr>
            <p:ph type="ftr" sz="quarter" idx="11"/>
          </p:nvPr>
        </p:nvSpPr>
        <p:spPr/>
        <p:txBody>
          <a:bodyPr/>
          <a:lstStyle/>
          <a:p>
            <a:endParaRPr lang="ru-RU">
              <a:solidFill>
                <a:srgbClr val="465E9C"/>
              </a:solidFill>
            </a:endParaRPr>
          </a:p>
        </p:txBody>
      </p:sp>
      <p:sp>
        <p:nvSpPr>
          <p:cNvPr id="7" name="Замещающий номер слайда 6"/>
          <p:cNvSpPr>
            <a:spLocks noGrp="1"/>
          </p:cNvSpPr>
          <p:nvPr>
            <p:ph type="sldNum" sz="quarter" idx="12"/>
          </p:nvPr>
        </p:nvSpPr>
        <p:spPr/>
        <p:txBody>
          <a:bodyPr/>
          <a:lstStyle/>
          <a:p>
            <a:fld id="{B19B0651-EE4F-4900-A07F-96A6BFA9D0F0}" type="slidenum">
              <a:rPr lang="ru-RU" smtClean="0">
                <a:solidFill>
                  <a:srgbClr val="465E9C"/>
                </a:solidFill>
              </a:rPr>
            </a:fld>
            <a:endParaRPr lang="ru-RU">
              <a:solidFill>
                <a:srgbClr val="465E9C"/>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B4C71EC6-210F-42DE-9C53-41977AD35B3D}" type="datetimeFigureOut">
              <a:rPr lang="ru-RU" smtClean="0">
                <a:solidFill>
                  <a:srgbClr val="465E9C"/>
                </a:solidFill>
              </a:rPr>
            </a:fld>
            <a:endParaRPr lang="ru-RU">
              <a:solidFill>
                <a:srgbClr val="465E9C"/>
              </a:solidFill>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ru-RU">
              <a:solidFill>
                <a:srgbClr val="465E9C"/>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19B0651-EE4F-4900-A07F-96A6BFA9D0F0}" type="slidenum">
              <a:rPr lang="ru-RU" smtClean="0">
                <a:solidFill>
                  <a:srgbClr val="465E9C"/>
                </a:solidFill>
              </a:rPr>
            </a:fld>
            <a:endParaRPr lang="ru-RU">
              <a:solidFill>
                <a:srgbClr val="465E9C"/>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13.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5.jpeg"/><Relationship Id="rId6" Type="http://schemas.openxmlformats.org/officeDocument/2006/relationships/image" Target="../media/image14.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547421" y="188510"/>
            <a:ext cx="5976664" cy="648073"/>
          </a:xfrm>
        </p:spPr>
        <p:txBody>
          <a:bodyPr>
            <a:normAutofit fontScale="90000"/>
          </a:bodyPr>
          <a:lstStyle/>
          <a:p>
            <a:pPr lvl="0" algn="ctr" defTabSz="457200">
              <a:spcBef>
                <a:spcPts val="0"/>
              </a:spcBef>
            </a:pPr>
            <a:r>
              <a:rPr lang="en-US" sz="1600" dirty="0" smtClean="0">
                <a:solidFill>
                  <a:schemeClr val="bg1"/>
                </a:solidFill>
                <a:latin typeface="Times New Roman" panose="02020603050405020304" pitchFamily="18" charset="0"/>
                <a:cs typeface="Times New Roman" panose="02020603050405020304" pitchFamily="18" charset="0"/>
              </a:rPr>
              <a:t>Қызылорда облысы білім басқармасы «</a:t>
            </a:r>
            <a:r>
              <a:rPr lang="en-US" altLang="en-US" sz="1600" dirty="0" smtClean="0">
                <a:solidFill>
                  <a:schemeClr val="bg1"/>
                </a:solidFill>
                <a:latin typeface="Times New Roman" panose="02020603050405020304" pitchFamily="18" charset="0"/>
                <a:cs typeface="Times New Roman" panose="02020603050405020304" pitchFamily="18" charset="0"/>
              </a:rPr>
              <a:t>Жалағаш ауданының</a:t>
            </a:r>
            <a:r>
              <a:rPr lang="en-US" sz="1600" dirty="0" smtClean="0">
                <a:solidFill>
                  <a:schemeClr val="bg1"/>
                </a:solidFill>
                <a:latin typeface="Times New Roman" panose="02020603050405020304" pitchFamily="18" charset="0"/>
                <a:cs typeface="Times New Roman" panose="02020603050405020304" pitchFamily="18" charset="0"/>
              </a:rPr>
              <a:t> психологиялық-медициналық-педагогикалық консультациясы» КММ</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683568" y="1412776"/>
            <a:ext cx="7920880" cy="4680520"/>
          </a:xfrm>
        </p:spPr>
        <p:style>
          <a:lnRef idx="1">
            <a:schemeClr val="accent5"/>
          </a:lnRef>
          <a:fillRef idx="2">
            <a:schemeClr val="accent5"/>
          </a:fillRef>
          <a:effectRef idx="1">
            <a:schemeClr val="accent5"/>
          </a:effectRef>
          <a:fontRef idx="minor">
            <a:schemeClr val="dk1"/>
          </a:fontRef>
        </p:style>
        <p:txBody>
          <a:bodyPr/>
          <a:lstStyle/>
          <a:p>
            <a:pPr marL="0" lvl="0" indent="0" algn="ctr" defTabSz="457200">
              <a:spcBef>
                <a:spcPts val="0"/>
              </a:spcBef>
              <a:buClrTx/>
              <a:buSzTx/>
              <a:buNone/>
            </a:pPr>
            <a:endParaRPr lang="en-US" sz="1600" b="1" dirty="0" smtClean="0">
              <a:solidFill>
                <a:srgbClr val="002060"/>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endParaRPr>
          </a:p>
          <a:p>
            <a:pPr marL="0" lvl="0" indent="0" algn="ctr" defTabSz="457200">
              <a:spcBef>
                <a:spcPts val="0"/>
              </a:spcBef>
              <a:buClrTx/>
              <a:buSzTx/>
              <a:buNone/>
            </a:pPr>
            <a:r>
              <a:rPr lang="en-US" sz="16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16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1600" b="1" dirty="0" smtClean="0">
                <a:solidFill>
                  <a:schemeClr val="accent1"/>
                </a:solidFill>
                <a:latin typeface="Times New Roman" panose="02020603050405020304" pitchFamily="18" charset="0"/>
                <a:cs typeface="Times New Roman" panose="02020603050405020304" pitchFamily="18" charset="0"/>
                <a:sym typeface="+mn-ea"/>
              </a:rPr>
              <a:t> </a:t>
            </a:r>
            <a:endParaRPr lang="en-US" sz="1600" b="1" dirty="0" smtClean="0">
              <a:solidFill>
                <a:srgbClr val="002060"/>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endParaRPr>
          </a:p>
          <a:p>
            <a:pPr marL="0" lvl="0" indent="0" algn="ctr" defTabSz="457200">
              <a:spcBef>
                <a:spcPts val="0"/>
              </a:spcBef>
              <a:buClrTx/>
              <a:buSzTx/>
              <a:buNone/>
            </a:pPr>
            <a:endParaRPr lang="en-US" sz="1600" b="1" dirty="0">
              <a:solidFill>
                <a:srgbClr val="002060"/>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endParaRPr>
          </a:p>
          <a:p>
            <a:pPr marL="0" lvl="0" indent="0" algn="ctr" defTabSz="457200">
              <a:spcBef>
                <a:spcPts val="0"/>
              </a:spcBef>
              <a:buClrTx/>
              <a:buSzTx/>
              <a:buNone/>
            </a:pPr>
            <a:endParaRPr lang="en-US" sz="1600" b="1" dirty="0" smtClean="0">
              <a:solidFill>
                <a:srgbClr val="002060"/>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endParaRPr>
          </a:p>
          <a:p>
            <a:pPr marL="0" lvl="0" indent="0" algn="ctr" defTabSz="457200">
              <a:spcBef>
                <a:spcPts val="0"/>
              </a:spcBef>
              <a:buClrTx/>
              <a:buSzTx/>
              <a:buNone/>
            </a:pPr>
            <a:r>
              <a:rPr lang="en-US" sz="2400" b="1" dirty="0" smtClean="0">
                <a:solidFill>
                  <a:srgbClr val="FF0000"/>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rPr>
              <a:t>Білім беру ұйымдарының өзара іс-қимылы және педагогикалық модель негізінде ерекше білім беру қажеттіліктері бар балаларға қызмет көрсетуді үйлестіру бойынша ПМПК қызметі</a:t>
            </a:r>
            <a:endParaRPr lang="ru-RU" sz="2400" b="1" dirty="0" smtClean="0">
              <a:solidFill>
                <a:srgbClr val="FF0000"/>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endParaRPr>
          </a:p>
          <a:p>
            <a:pPr lvl="0" algn="ctr" defTabSz="457200">
              <a:spcBef>
                <a:spcPts val="0"/>
              </a:spcBef>
              <a:buClrTx/>
              <a:buSzTx/>
            </a:pPr>
            <a:endParaRPr lang="en-US" sz="2400" b="1" dirty="0" smtClean="0">
              <a:solidFill>
                <a:srgbClr val="FF0000"/>
              </a:solidFill>
              <a:latin typeface="Times New Roman" panose="02020603050405020304" pitchFamily="18" charset="0"/>
              <a:cs typeface="Times New Roman" panose="02020603050405020304" pitchFamily="18" charset="0"/>
            </a:endParaRPr>
          </a:p>
          <a:p>
            <a:pPr marL="0" lvl="0" indent="0" defTabSz="457200">
              <a:spcBef>
                <a:spcPts val="0"/>
              </a:spcBef>
              <a:buClrTx/>
              <a:buSzTx/>
              <a:buNone/>
            </a:pPr>
            <a:r>
              <a:rPr lang="en-US" sz="2000" b="1" dirty="0" smtClean="0">
                <a:solidFill>
                  <a:srgbClr val="002060"/>
                </a:solidFill>
                <a:latin typeface="Times New Roman" panose="02020603050405020304" pitchFamily="18" charset="0"/>
                <a:cs typeface="Times New Roman" panose="02020603050405020304" pitchFamily="18" charset="0"/>
              </a:rPr>
              <a:t>                               </a:t>
            </a:r>
            <a:endParaRPr lang="en-US" sz="2000" b="1" dirty="0" smtClean="0">
              <a:solidFill>
                <a:srgbClr val="002060"/>
              </a:solidFill>
              <a:latin typeface="Times New Roman" panose="02020603050405020304" pitchFamily="18" charset="0"/>
              <a:cs typeface="Times New Roman" panose="02020603050405020304" pitchFamily="18" charset="0"/>
            </a:endParaRPr>
          </a:p>
          <a:p>
            <a:pPr marL="0" lvl="0" indent="0" algn="ctr" defTabSz="457200">
              <a:spcBef>
                <a:spcPts val="0"/>
              </a:spcBef>
              <a:buClrTx/>
              <a:buSzTx/>
              <a:buNone/>
            </a:pP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altLang="en-US" sz="1600" b="1" dirty="0" smtClean="0">
                <a:solidFill>
                  <a:srgbClr val="002060"/>
                </a:solidFill>
                <a:latin typeface="Times New Roman" panose="02020603050405020304" pitchFamily="18" charset="0"/>
                <a:cs typeface="Times New Roman" panose="02020603050405020304" pitchFamily="18" charset="0"/>
              </a:rPr>
              <a:t>         </a:t>
            </a:r>
            <a:r>
              <a:rPr lang="en-US" altLang="en-US" sz="1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alt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Молдабаева Анар Әлімқызы</a:t>
            </a:r>
            <a:endParaRPr lang="en-US" alt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endParaRPr>
          </a:p>
          <a:p>
            <a:pPr marL="0" lvl="0" indent="0" algn="ctr" defTabSz="457200">
              <a:spcBef>
                <a:spcPts val="0"/>
              </a:spcBef>
              <a:buClrTx/>
              <a:buSzTx/>
              <a:buNone/>
            </a:pPr>
            <a:r>
              <a:rPr lang="en-US" alt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                                                                   Жалағаш ПМПК басшысы</a:t>
            </a:r>
            <a:endParaRPr lang="en-US" sz="1600" b="1" dirty="0">
              <a:solidFill>
                <a:schemeClr val="accent1">
                  <a:lumMod val="75000"/>
                </a:schemeClr>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endParaRPr>
          </a:p>
          <a:p>
            <a:pPr marL="0" lvl="0" indent="0" defTabSz="457200">
              <a:spcBef>
                <a:spcPts val="0"/>
              </a:spcBef>
              <a:buClrTx/>
              <a:buSzTx/>
              <a:buNone/>
            </a:pP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1"/>
          <a:srcRect l="32693" t="15955" r="45833" b="46723"/>
          <a:stretch>
            <a:fillRect/>
          </a:stretch>
        </p:blipFill>
        <p:spPr bwMode="auto">
          <a:xfrm>
            <a:off x="899592" y="1556792"/>
            <a:ext cx="1512168" cy="936104"/>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403668" y="188595"/>
            <a:ext cx="7536815" cy="337185"/>
          </a:xfrm>
          <a:prstGeom prst="rect">
            <a:avLst/>
          </a:prstGeom>
          <a:noFill/>
        </p:spPr>
        <p:txBody>
          <a:bodyPr wrap="none" rtlCol="0">
            <a:spAutoFit/>
          </a:bodyPr>
          <a:lstStyle/>
          <a:p>
            <a:pPr algn="ctr"/>
            <a:r>
              <a:rPr lang="en-US" altLang="ru-RU" sz="1600">
                <a:solidFill>
                  <a:schemeClr val="bg1"/>
                </a:solidFill>
              </a:rPr>
              <a:t>Қарым-қатынас және әлеуметтік өзара әрекеттесудің бұзылысы бар балалар </a:t>
            </a:r>
            <a:endParaRPr lang="en-US" altLang="ru-RU" sz="1600">
              <a:solidFill>
                <a:schemeClr val="bg1"/>
              </a:solidFill>
            </a:endParaRPr>
          </a:p>
        </p:txBody>
      </p:sp>
      <p:sp>
        <p:nvSpPr>
          <p:cNvPr id="17" name="Скругленный прямоугольник 16"/>
          <p:cNvSpPr/>
          <p:nvPr/>
        </p:nvSpPr>
        <p:spPr>
          <a:xfrm>
            <a:off x="2483485" y="1196975"/>
            <a:ext cx="5814060" cy="647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20</a:t>
            </a:r>
            <a:r>
              <a:rPr lang="en-US"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20</a:t>
            </a:r>
            <a:r>
              <a:rPr lang="ru-RU"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-2021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жылы </a:t>
            </a:r>
            <a:r>
              <a:rPr lang="en-US"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188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бала анықталған</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2411730" y="1917065"/>
            <a:ext cx="5814060" cy="647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20</a:t>
            </a:r>
            <a:r>
              <a:rPr lang="en-US"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21</a:t>
            </a:r>
            <a:r>
              <a:rPr lang=""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-2022</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жылы </a:t>
            </a:r>
            <a:r>
              <a:rPr lang="en-US"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261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бала анықталған</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483485" y="2708910"/>
            <a:ext cx="5814060" cy="647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20</a:t>
            </a:r>
            <a:r>
              <a:rPr lang="en-US"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a:t>
            </a:r>
            <a:r>
              <a:rPr lang=""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2-202</a:t>
            </a:r>
            <a:r>
              <a:rPr lang="en-US"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3</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жылы </a:t>
            </a:r>
            <a:r>
              <a:rPr lang="en-US" alt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567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бала анықталған</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411730" y="3601720"/>
            <a:ext cx="6408742" cy="9899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endParaRPr lang="en-US" altLang="en-US" sz="2000" dirty="0">
              <a:solidFill>
                <a:schemeClr val="tx2"/>
              </a:solidFill>
              <a:latin typeface="Times New Roman" panose="02020603050405020304" pitchFamily="18" charset="0"/>
              <a:cs typeface="Times New Roman" panose="02020603050405020304" pitchFamily="18" charset="0"/>
              <a:sym typeface="+mn-ea"/>
            </a:endParaRPr>
          </a:p>
          <a:p>
            <a:pPr algn="ctr"/>
            <a:r>
              <a:rPr lang="en-US" altLang="en-US" sz="2000" dirty="0">
                <a:solidFill>
                  <a:schemeClr val="tx2"/>
                </a:solidFill>
                <a:latin typeface="Times New Roman" panose="02020603050405020304" pitchFamily="18" charset="0"/>
                <a:cs typeface="Times New Roman" panose="02020603050405020304" pitchFamily="18" charset="0"/>
                <a:sym typeface="+mn-ea"/>
              </a:rPr>
              <a:t>    </a:t>
            </a:r>
            <a:r>
              <a:rPr lang="en-US" altLang="en-US" sz="2000" dirty="0">
                <a:solidFill>
                  <a:schemeClr val="accent1">
                    <a:lumMod val="75000"/>
                  </a:schemeClr>
                </a:solidFill>
                <a:latin typeface="Times New Roman" panose="02020603050405020304" pitchFamily="18" charset="0"/>
                <a:cs typeface="Times New Roman" panose="02020603050405020304" pitchFamily="18" charset="0"/>
                <a:sym typeface="+mn-ea"/>
              </a:rPr>
              <a:t>Мектептерде</a:t>
            </a:r>
            <a:r>
              <a:rPr lang="en-US" altLang="en-US" sz="2000" dirty="0">
                <a:solidFill>
                  <a:schemeClr val="tx2"/>
                </a:solidFill>
                <a:latin typeface="Times New Roman" panose="02020603050405020304" pitchFamily="18" charset="0"/>
                <a:cs typeface="Times New Roman" panose="02020603050405020304" pitchFamily="18" charset="0"/>
                <a:sym typeface="+mn-ea"/>
              </a:rPr>
              <a:t> </a:t>
            </a:r>
            <a:r>
              <a:rPr lang="en-US" altLang="en-US" sz="2000" dirty="0">
                <a:solidFill>
                  <a:schemeClr val="accent1">
                    <a:lumMod val="75000"/>
                  </a:schemeClr>
                </a:solidFill>
                <a:latin typeface="Times New Roman" panose="02020603050405020304" pitchFamily="18" charset="0"/>
                <a:cs typeface="Times New Roman" panose="02020603050405020304" pitchFamily="18" charset="0"/>
                <a:sym typeface="+mn-ea"/>
              </a:rPr>
              <a:t>200 </a:t>
            </a:r>
            <a:r>
              <a:rPr lang="en-US" altLang="en-US" sz="2000" dirty="0" err="1">
                <a:solidFill>
                  <a:schemeClr val="accent1">
                    <a:lumMod val="75000"/>
                  </a:schemeClr>
                </a:solidFill>
                <a:latin typeface="Times New Roman" panose="02020603050405020304" pitchFamily="18" charset="0"/>
                <a:cs typeface="Times New Roman" panose="02020603050405020304" pitchFamily="18" charset="0"/>
                <a:sym typeface="+mn-ea"/>
              </a:rPr>
              <a:t>балаға</a:t>
            </a:r>
            <a:r>
              <a:rPr lang="en-US" altLang="ru-RU" sz="2000" dirty="0">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altLang="en-US" sz="2000" dirty="0">
                <a:solidFill>
                  <a:schemeClr val="accent1">
                    <a:lumMod val="75000"/>
                  </a:schemeClr>
                </a:solidFill>
                <a:latin typeface="Times New Roman" panose="02020603050405020304" pitchFamily="18" charset="0"/>
                <a:cs typeface="Times New Roman" panose="02020603050405020304" pitchFamily="18" charset="0"/>
                <a:sym typeface="+mn-ea"/>
              </a:rPr>
              <a:t> </a:t>
            </a:r>
            <a:r>
              <a:rPr lang="ru-RU" altLang="en-US" sz="2000" dirty="0">
                <a:solidFill>
                  <a:schemeClr val="accent1">
                    <a:lumMod val="75000"/>
                  </a:schemeClr>
                </a:solidFill>
                <a:latin typeface="Times New Roman" panose="02020603050405020304" pitchFamily="18" charset="0"/>
                <a:cs typeface="Times New Roman" panose="02020603050405020304" pitchFamily="18" charset="0"/>
                <a:sym typeface="+mn-ea"/>
              </a:rPr>
              <a:t> </a:t>
            </a:r>
            <a:r>
              <a:rPr lang="ru-RU" altLang="en-US" sz="2000" dirty="0" smtClean="0">
                <a:solidFill>
                  <a:schemeClr val="accent1">
                    <a:lumMod val="75000"/>
                  </a:schemeClr>
                </a:solidFill>
                <a:latin typeface="Times New Roman" panose="02020603050405020304" pitchFamily="18" charset="0"/>
                <a:cs typeface="Times New Roman" panose="02020603050405020304" pitchFamily="18" charset="0"/>
                <a:sym typeface="+mn-ea"/>
              </a:rPr>
              <a:t>педагог-ассистент </a:t>
            </a:r>
            <a:r>
              <a:rPr lang="ru-RU" altLang="en-US" sz="2000" dirty="0" err="1" smtClean="0">
                <a:solidFill>
                  <a:schemeClr val="accent1">
                    <a:lumMod val="75000"/>
                  </a:schemeClr>
                </a:solidFill>
                <a:latin typeface="Times New Roman" panose="02020603050405020304" pitchFamily="18" charset="0"/>
                <a:cs typeface="Times New Roman" panose="02020603050405020304" pitchFamily="18" charset="0"/>
                <a:sym typeface="+mn-ea"/>
              </a:rPr>
              <a:t>көмегі</a:t>
            </a:r>
            <a:r>
              <a:rPr lang="en-US" altLang="ru-RU" sz="2000" dirty="0" smtClean="0">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altLang="ru-RU" sz="2000" dirty="0">
                <a:solidFill>
                  <a:schemeClr val="accent1">
                    <a:lumMod val="75000"/>
                  </a:schemeClr>
                </a:solidFill>
                <a:latin typeface="Times New Roman" panose="02020603050405020304" pitchFamily="18" charset="0"/>
                <a:cs typeface="Times New Roman" panose="02020603050405020304" pitchFamily="18" charset="0"/>
                <a:sym typeface="+mn-ea"/>
              </a:rPr>
              <a:t>тағайындалды </a:t>
            </a:r>
            <a:endParaRPr lang="en-US" altLang="ru-RU" sz="2000" dirty="0">
              <a:solidFill>
                <a:schemeClr val="accent1">
                  <a:lumMod val="75000"/>
                </a:schemeClr>
              </a:solidFill>
              <a:latin typeface="Times New Roman" panose="02020603050405020304" pitchFamily="18" charset="0"/>
              <a:cs typeface="Times New Roman" panose="02020603050405020304" pitchFamily="18" charset="0"/>
              <a:sym typeface="+mn-ea"/>
            </a:endParaRPr>
          </a:p>
          <a:p>
            <a:pPr algn="l"/>
            <a:endParaRPr lang="en-US" altLang="ru-RU" sz="2000" b="1" i="1" dirty="0">
              <a:ln w="10541" cmpd="sng">
                <a:solidFill>
                  <a:schemeClr val="accent1">
                    <a:shade val="88000"/>
                    <a:satMod val="110000"/>
                  </a:schemeClr>
                </a:solidFill>
                <a:prstDash val="solid"/>
              </a:ln>
              <a:solidFill>
                <a:schemeClr val="accent1">
                  <a:lumMod val="75000"/>
                </a:schemeClr>
              </a:solidFill>
              <a:latin typeface="Times New Roman" panose="02020603050405020304" pitchFamily="18" charset="0"/>
              <a:cs typeface="Times New Roman" panose="02020603050405020304" pitchFamily="18" charset="0"/>
              <a:sym typeface="+mn-ea"/>
            </a:endParaRPr>
          </a:p>
        </p:txBody>
      </p:sp>
      <p:cxnSp>
        <p:nvCxnSpPr>
          <p:cNvPr id="10" name="Прямая со стрелкой 9"/>
          <p:cNvCxnSpPr>
            <a:endCxn id="8" idx="0"/>
          </p:cNvCxnSpPr>
          <p:nvPr/>
        </p:nvCxnSpPr>
        <p:spPr>
          <a:xfrm flipH="1">
            <a:off x="5616101" y="3357245"/>
            <a:ext cx="36034" cy="24447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graphicFrame>
        <p:nvGraphicFramePr>
          <p:cNvPr id="13" name="Таблица 12"/>
          <p:cNvGraphicFramePr/>
          <p:nvPr/>
        </p:nvGraphicFramePr>
        <p:xfrm>
          <a:off x="2844165" y="5226050"/>
          <a:ext cx="5659755" cy="914400"/>
        </p:xfrm>
        <a:graphic>
          <a:graphicData uri="http://schemas.openxmlformats.org/drawingml/2006/table">
            <a:tbl>
              <a:tblPr firstRow="1" bandRow="1">
                <a:tableStyleId>{5C22544A-7EE6-4342-B048-85BDC9FD1C3A}</a:tableStyleId>
              </a:tblPr>
              <a:tblGrid>
                <a:gridCol w="3232785"/>
                <a:gridCol w="2426970"/>
              </a:tblGrid>
              <a:tr h="640080">
                <a:tc>
                  <a:txBody>
                    <a:bodyPr/>
                    <a:lstStyle/>
                    <a:p>
                      <a:pPr>
                        <a:buNone/>
                      </a:pPr>
                      <a:r>
                        <a:rPr lang="en-US" altLang="en-US" dirty="0"/>
                        <a:t>ПМПК </a:t>
                      </a:r>
                      <a:r>
                        <a:rPr lang="en-US" altLang="en-US" dirty="0" err="1"/>
                        <a:t>мекемесі</a:t>
                      </a:r>
                      <a:r>
                        <a:rPr lang="en-US" altLang="en-US" dirty="0"/>
                        <a:t> </a:t>
                      </a:r>
                      <a:r>
                        <a:rPr lang="en-US" altLang="en-US" dirty="0" err="1"/>
                        <a:t>мен</a:t>
                      </a:r>
                      <a:r>
                        <a:rPr lang="en-US" altLang="en-US" dirty="0"/>
                        <a:t> </a:t>
                      </a:r>
                      <a:r>
                        <a:rPr lang="en-US" altLang="en-US" dirty="0" err="1"/>
                        <a:t>а</a:t>
                      </a:r>
                      <a:r>
                        <a:rPr lang="en-US" altLang="ru-RU" dirty="0" err="1"/>
                        <a:t>утизмі</a:t>
                      </a:r>
                      <a:r>
                        <a:rPr lang="en-US" altLang="ru-RU" dirty="0"/>
                        <a:t> </a:t>
                      </a:r>
                      <a:r>
                        <a:rPr lang="en-US" altLang="ru-RU" dirty="0" err="1"/>
                        <a:t>бар</a:t>
                      </a:r>
                      <a:r>
                        <a:rPr lang="en-US" altLang="ru-RU" dirty="0"/>
                        <a:t> </a:t>
                      </a:r>
                      <a:r>
                        <a:rPr lang="en-US" altLang="ru-RU" dirty="0" err="1"/>
                        <a:t>балаларды</a:t>
                      </a:r>
                      <a:r>
                        <a:rPr lang="en-US" altLang="ru-RU" dirty="0"/>
                        <a:t> </a:t>
                      </a:r>
                      <a:r>
                        <a:rPr lang="en-US" altLang="ru-RU" dirty="0" err="1"/>
                        <a:t>қолдау</a:t>
                      </a:r>
                      <a:r>
                        <a:rPr lang="en-US" altLang="ru-RU" dirty="0"/>
                        <a:t> </a:t>
                      </a:r>
                      <a:r>
                        <a:rPr lang="en-US" altLang="ru-RU" dirty="0" err="1"/>
                        <a:t>орталығы</a:t>
                      </a:r>
                      <a:r>
                        <a:rPr lang="en-US" altLang="en-US" dirty="0"/>
                        <a:t> </a:t>
                      </a:r>
                      <a:endParaRPr lang="en-US" altLang="en-US" dirty="0"/>
                    </a:p>
                  </a:txBody>
                  <a:tcPr/>
                </a:tc>
                <a:tc>
                  <a:txBody>
                    <a:bodyPr/>
                    <a:lstStyle/>
                    <a:p>
                      <a:pPr algn="ctr">
                        <a:buNone/>
                      </a:pPr>
                      <a:r>
                        <a:rPr lang="en-US" altLang="ru-RU" dirty="0"/>
                        <a:t>185</a:t>
                      </a:r>
                      <a:r>
                        <a:rPr lang="en-US" altLang="en-US" dirty="0"/>
                        <a:t> </a:t>
                      </a:r>
                      <a:r>
                        <a:rPr lang="en-US" altLang="en-US" sz="1800" dirty="0" err="1">
                          <a:sym typeface="+mn-ea"/>
                        </a:rPr>
                        <a:t>отбасына</a:t>
                      </a:r>
                      <a:r>
                        <a:rPr lang="en-US" altLang="en-US" sz="1800" dirty="0">
                          <a:sym typeface="+mn-ea"/>
                        </a:rPr>
                        <a:t> </a:t>
                      </a:r>
                      <a:r>
                        <a:rPr lang="en-US" altLang="en-US" sz="1800" dirty="0" err="1">
                          <a:sym typeface="+mn-ea"/>
                        </a:rPr>
                        <a:t>кеңес</a:t>
                      </a:r>
                      <a:r>
                        <a:rPr lang="en-US" altLang="en-US" sz="1800" dirty="0">
                          <a:sym typeface="+mn-ea"/>
                        </a:rPr>
                        <a:t> </a:t>
                      </a:r>
                      <a:r>
                        <a:rPr lang="en-US" altLang="en-US" sz="1800" dirty="0" err="1">
                          <a:sym typeface="+mn-ea"/>
                        </a:rPr>
                        <a:t>берді</a:t>
                      </a:r>
                      <a:endParaRPr lang="en-US" altLang="en-US" sz="1800" dirty="0"/>
                    </a:p>
                    <a:p>
                      <a:pPr algn="ctr">
                        <a:buNone/>
                      </a:pPr>
                      <a:endParaRPr lang="en-US" altLang="en-US" sz="1800" dirty="0"/>
                    </a:p>
                  </a:txBody>
                  <a:tcPr/>
                </a:tc>
              </a:tr>
            </a:tbl>
          </a:graphicData>
        </a:graphic>
      </p:graphicFrame>
      <p:pic>
        <p:nvPicPr>
          <p:cNvPr id="14" name="Изображение 13" descr="WhatsApp Image 2023-08-09 at 14.41.34"/>
          <p:cNvPicPr>
            <a:picLocks noChangeAspect="1"/>
          </p:cNvPicPr>
          <p:nvPr/>
        </p:nvPicPr>
        <p:blipFill>
          <a:blip r:embed="rId1"/>
          <a:srcRect l="5210" t="31102" r="9395" b="26898"/>
          <a:stretch>
            <a:fillRect/>
          </a:stretch>
        </p:blipFill>
        <p:spPr>
          <a:xfrm>
            <a:off x="0" y="4452620"/>
            <a:ext cx="2390140" cy="1546860"/>
          </a:xfrm>
          <a:prstGeom prst="rect">
            <a:avLst/>
          </a:prstGeom>
        </p:spPr>
      </p:pic>
      <p:pic>
        <p:nvPicPr>
          <p:cNvPr id="15" name="Изображение 14" descr="330041223_697459598726060_7193842380669000588_n"/>
          <p:cNvPicPr>
            <a:picLocks noChangeAspect="1"/>
          </p:cNvPicPr>
          <p:nvPr/>
        </p:nvPicPr>
        <p:blipFill>
          <a:blip r:embed="rId2"/>
          <a:srcRect l="28207" t="-507" r="21720"/>
          <a:stretch>
            <a:fillRect/>
          </a:stretch>
        </p:blipFill>
        <p:spPr>
          <a:xfrm>
            <a:off x="109855" y="1557020"/>
            <a:ext cx="2067560" cy="13855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155700" y="116840"/>
            <a:ext cx="7867650" cy="1260475"/>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en-US" sz="1600" dirty="0">
                <a:noFill/>
                <a:latin typeface="Times New Roman" panose="02020603050405020304" pitchFamily="18" charset="0"/>
                <a:cs typeface="Times New Roman" panose="02020603050405020304" pitchFamily="18" charset="0"/>
                <a:sym typeface="+mn-ea"/>
              </a:rPr>
              <a:t>м</a:t>
            </a:r>
            <a:r>
              <a:rPr lang="en-US" altLang="en-US" sz="1600" dirty="0">
                <a:solidFill>
                  <a:schemeClr val="bg1"/>
                </a:solidFill>
                <a:latin typeface="Times New Roman" panose="02020603050405020304" pitchFamily="18" charset="0"/>
                <a:cs typeface="Times New Roman" panose="02020603050405020304" pitchFamily="18" charset="0"/>
                <a:sym typeface="+mn-ea"/>
              </a:rPr>
              <a:t>Б</a:t>
            </a:r>
            <a:r>
              <a:rPr lang="en-US" sz="1600" dirty="0">
                <a:solidFill>
                  <a:schemeClr val="bg1"/>
                </a:solidFill>
                <a:latin typeface="Times New Roman" panose="02020603050405020304" pitchFamily="18" charset="0"/>
                <a:cs typeface="Times New Roman" panose="02020603050405020304" pitchFamily="18" charset="0"/>
                <a:sym typeface="+mn-ea"/>
              </a:rPr>
              <a:t>ілім беру, әлеуметтік қорғау, денсаулық сақтау органдарымен, қоғамдық ұйымдармен ерекше білім беруді қажет ететін балаларды уақытылы анықтау бойынша бірлескен жұмыс</a:t>
            </a:r>
            <a:r>
              <a:rPr lang="en-US" altLang="en-US" sz="1600" dirty="0">
                <a:solidFill>
                  <a:schemeClr val="bg1"/>
                </a:solidFill>
                <a:latin typeface="Times New Roman" panose="02020603050405020304" pitchFamily="18" charset="0"/>
                <a:cs typeface="Times New Roman" panose="02020603050405020304" pitchFamily="18" charset="0"/>
                <a:sym typeface="+mn-ea"/>
              </a:rPr>
              <a:t>тар</a:t>
            </a:r>
            <a:endParaRPr lang="en-US" sz="1600" dirty="0" smtClean="0">
              <a:solidFill>
                <a:srgbClr val="002060"/>
              </a:solidFill>
              <a:latin typeface="Times New Roman" panose="02020603050405020304" pitchFamily="18" charset="0"/>
              <a:cs typeface="Times New Roman" panose="02020603050405020304" pitchFamily="18" charset="0"/>
              <a:sym typeface="+mn-ea"/>
            </a:endParaRPr>
          </a:p>
          <a:p>
            <a:pPr lvl="0" algn="ctr"/>
            <a:r>
              <a:rPr lang="en-US" sz="1400" dirty="0">
                <a:noFill/>
                <a:latin typeface="Times New Roman" panose="02020603050405020304" pitchFamily="18" charset="0"/>
                <a:cs typeface="Times New Roman" panose="02020603050405020304" pitchFamily="18" charset="0"/>
                <a:sym typeface="+mn-ea"/>
              </a:rPr>
              <a:t>к қорғау, денсаулық сақтау органдарымен, қоғамдық ұйымдармен ерекше білім беруді қажет ететін балаларды уақытылы анықтау бойынша бірлескен жұмыс</a:t>
            </a:r>
            <a:endParaRPr lang="en-US" sz="1400" dirty="0" smtClean="0">
              <a:noFill/>
              <a:latin typeface="Times New Roman" panose="02020603050405020304" pitchFamily="18" charset="0"/>
              <a:cs typeface="Times New Roman" panose="02020603050405020304" pitchFamily="18" charset="0"/>
              <a:sym typeface="+mn-ea"/>
            </a:endParaRPr>
          </a:p>
        </p:txBody>
      </p:sp>
      <p:sp>
        <p:nvSpPr>
          <p:cNvPr id="7" name="Объект 3"/>
          <p:cNvSpPr>
            <a:spLocks noGrp="1"/>
          </p:cNvSpPr>
          <p:nvPr/>
        </p:nvSpPr>
        <p:spPr>
          <a:xfrm>
            <a:off x="2411730" y="1700530"/>
            <a:ext cx="5515610" cy="2272665"/>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defRPr>
            </a:lvl2pPr>
            <a:lvl3pPr marL="1143000" indent="-228600" algn="l" rtl="0" eaLnBrk="1" fontAlgn="base" hangingPunct="1">
              <a:spcBef>
                <a:spcPct val="20000"/>
              </a:spcBef>
              <a:spcAft>
                <a:spcPct val="0"/>
              </a:spcAft>
              <a:buChar char="•"/>
              <a:defRPr sz="2400">
                <a:solidFill>
                  <a:schemeClr val="dk1"/>
                </a:solidFill>
                <a:latin typeface="+mn-lt"/>
              </a:defRPr>
            </a:lvl3pPr>
            <a:lvl4pPr marL="1600200" indent="-228600" algn="l" rtl="0" eaLnBrk="1" fontAlgn="base" hangingPunct="1">
              <a:spcBef>
                <a:spcPct val="20000"/>
              </a:spcBef>
              <a:spcAft>
                <a:spcPct val="0"/>
              </a:spcAft>
              <a:buChar char="–"/>
              <a:defRPr sz="2000">
                <a:solidFill>
                  <a:schemeClr val="dk1"/>
                </a:solidFill>
                <a:latin typeface="+mn-lt"/>
              </a:defRPr>
            </a:lvl4pPr>
            <a:lvl5pPr marL="2057400" indent="-228600" algn="l" rtl="0" eaLnBrk="1" fontAlgn="base" hangingPunct="1">
              <a:spcBef>
                <a:spcPct val="20000"/>
              </a:spcBef>
              <a:spcAft>
                <a:spcPct val="0"/>
              </a:spcAft>
              <a:buChar char="»"/>
              <a:defRPr sz="2000">
                <a:solidFill>
                  <a:schemeClr val="dk1"/>
                </a:solidFill>
                <a:latin typeface="+mn-lt"/>
              </a:defRPr>
            </a:lvl5pPr>
            <a:lvl6pPr marL="2514600" indent="-228600" algn="l" rtl="0" eaLnBrk="1" fontAlgn="base" hangingPunct="1">
              <a:spcBef>
                <a:spcPct val="20000"/>
              </a:spcBef>
              <a:spcAft>
                <a:spcPct val="0"/>
              </a:spcAft>
              <a:buChar char="»"/>
              <a:defRPr sz="2000">
                <a:solidFill>
                  <a:schemeClr val="dk1"/>
                </a:solidFill>
                <a:latin typeface="+mn-lt"/>
              </a:defRPr>
            </a:lvl6pPr>
            <a:lvl7pPr marL="2971800" indent="-228600" algn="l" rtl="0" eaLnBrk="1" fontAlgn="base" hangingPunct="1">
              <a:spcBef>
                <a:spcPct val="20000"/>
              </a:spcBef>
              <a:spcAft>
                <a:spcPct val="0"/>
              </a:spcAft>
              <a:buChar char="»"/>
              <a:defRPr sz="2000">
                <a:solidFill>
                  <a:schemeClr val="dk1"/>
                </a:solidFill>
                <a:latin typeface="+mn-lt"/>
              </a:defRPr>
            </a:lvl7pPr>
            <a:lvl8pPr marL="3429000" indent="-228600" algn="l" rtl="0" eaLnBrk="1" fontAlgn="base" hangingPunct="1">
              <a:spcBef>
                <a:spcPct val="20000"/>
              </a:spcBef>
              <a:spcAft>
                <a:spcPct val="0"/>
              </a:spcAft>
              <a:buChar char="»"/>
              <a:defRPr sz="2000">
                <a:solidFill>
                  <a:schemeClr val="dk1"/>
                </a:solidFill>
                <a:latin typeface="+mn-lt"/>
              </a:defRPr>
            </a:lvl8pPr>
            <a:lvl9pPr marL="3886200" indent="-228600" algn="l" rtl="0" eaLnBrk="1" fontAlgn="base" hangingPunct="1">
              <a:spcBef>
                <a:spcPct val="20000"/>
              </a:spcBef>
              <a:spcAft>
                <a:spcPct val="0"/>
              </a:spcAft>
              <a:buChar char="»"/>
              <a:defRPr sz="2000">
                <a:solidFill>
                  <a:schemeClr val="dk1"/>
                </a:solidFill>
                <a:latin typeface="+mn-lt"/>
              </a:defRPr>
            </a:lvl9pPr>
          </a:lstStyle>
          <a:p>
            <a:pPr marL="0" lvl="0" indent="0" algn="just">
              <a:spcBef>
                <a:spcPts val="0"/>
              </a:spcBef>
              <a:buClrTx/>
              <a:buSzTx/>
              <a:buNone/>
            </a:pP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altLang="en-US" sz="1600" b="1" dirty="0" smtClean="0">
                <a:solidFill>
                  <a:schemeClr val="accent1">
                    <a:lumMod val="75000"/>
                  </a:schemeClr>
                </a:solidFill>
                <a:latin typeface="Times New Roman" panose="02020603050405020304" pitchFamily="18" charset="0"/>
                <a:cs typeface="Times New Roman" panose="02020603050405020304" pitchFamily="18" charset="0"/>
              </a:rPr>
              <a:t>0</a:t>
            </a:r>
            <a:r>
              <a:rPr lang="en-US" sz="1600" dirty="0">
                <a:solidFill>
                  <a:schemeClr val="accent1">
                    <a:lumMod val="75000"/>
                  </a:schemeClr>
                </a:solidFill>
                <a:latin typeface="Times New Roman" panose="02020603050405020304"/>
                <a:ea typeface="Calibri" panose="020F0502020204030204"/>
                <a:cs typeface="Times New Roman" panose="02020603050405020304"/>
                <a:sym typeface="+mn-ea"/>
              </a:rPr>
              <a:t>- 3 жас аралығындағы </a:t>
            </a:r>
            <a:r>
              <a:rPr lang="en-US" altLang="en-US" sz="1600" dirty="0">
                <a:solidFill>
                  <a:schemeClr val="accent1">
                    <a:lumMod val="75000"/>
                  </a:schemeClr>
                </a:solidFill>
                <a:latin typeface="Times New Roman" panose="02020603050405020304"/>
                <a:ea typeface="Calibri" panose="020F0502020204030204"/>
                <a:cs typeface="Times New Roman" panose="02020603050405020304"/>
                <a:sym typeface="+mn-ea"/>
              </a:rPr>
              <a:t>“</a:t>
            </a:r>
            <a:r>
              <a:rPr lang="en-US" sz="1600" dirty="0">
                <a:solidFill>
                  <a:schemeClr val="accent1">
                    <a:lumMod val="75000"/>
                  </a:schemeClr>
                </a:solidFill>
                <a:latin typeface="Times New Roman" panose="02020603050405020304"/>
                <a:ea typeface="Calibri" panose="020F0502020204030204"/>
                <a:cs typeface="Times New Roman" panose="02020603050405020304"/>
                <a:sym typeface="+mn-ea"/>
              </a:rPr>
              <a:t>қатер</a:t>
            </a:r>
            <a:r>
              <a:rPr lang="en-US" altLang="en-US" sz="1600" dirty="0">
                <a:solidFill>
                  <a:schemeClr val="accent1">
                    <a:lumMod val="75000"/>
                  </a:schemeClr>
                </a:solidFill>
                <a:latin typeface="Times New Roman" panose="02020603050405020304"/>
                <a:ea typeface="Calibri" panose="020F0502020204030204"/>
                <a:cs typeface="Times New Roman" panose="02020603050405020304"/>
                <a:sym typeface="+mn-ea"/>
              </a:rPr>
              <a:t>”</a:t>
            </a:r>
            <a:r>
              <a:rPr lang="en-US" sz="1600" dirty="0">
                <a:solidFill>
                  <a:schemeClr val="accent1">
                    <a:lumMod val="75000"/>
                  </a:schemeClr>
                </a:solidFill>
                <a:latin typeface="Times New Roman" panose="02020603050405020304"/>
                <a:ea typeface="Calibri" panose="020F0502020204030204"/>
                <a:cs typeface="Times New Roman" panose="02020603050405020304"/>
                <a:sym typeface="+mn-ea"/>
              </a:rPr>
              <a:t> тобындағы балаларды</a:t>
            </a:r>
            <a:r>
              <a:rPr lang="en-US" altLang="en-US" sz="1600" dirty="0">
                <a:solidFill>
                  <a:schemeClr val="accent1">
                    <a:lumMod val="75000"/>
                  </a:schemeClr>
                </a:solidFill>
                <a:latin typeface="Times New Roman" panose="02020603050405020304"/>
                <a:ea typeface="Calibri" panose="020F0502020204030204"/>
                <a:cs typeface="Times New Roman" panose="02020603050405020304"/>
                <a:sym typeface="+mn-ea"/>
              </a:rPr>
              <a:t> ерте анықтау мақсатында жергілікті емханалармен тығыз байланыс орнатылып, сараптау жұмыстары жүйелі жүргізіліп отыр.</a:t>
            </a:r>
            <a:endParaRPr lang="en-US" sz="1600" dirty="0">
              <a:solidFill>
                <a:schemeClr val="accent1">
                  <a:lumMod val="75000"/>
                </a:schemeClr>
              </a:solidFill>
              <a:latin typeface="Times New Roman" panose="02020603050405020304"/>
              <a:ea typeface="Calibri" panose="020F0502020204030204"/>
              <a:cs typeface="Times New Roman" panose="02020603050405020304"/>
              <a:sym typeface="+mn-ea"/>
            </a:endParaRPr>
          </a:p>
          <a:p>
            <a:pPr lvl="0">
              <a:buClr>
                <a:srgbClr val="AA2B1E"/>
              </a:buClr>
            </a:pPr>
            <a:r>
              <a:rPr lang="en-US" altLang="en-US" sz="1600" dirty="0">
                <a:solidFill>
                  <a:schemeClr val="accent1">
                    <a:lumMod val="75000"/>
                  </a:schemeClr>
                </a:solidFill>
                <a:latin typeface="Times New Roman" panose="02020603050405020304"/>
                <a:ea typeface="Calibri" panose="020F0502020204030204"/>
              </a:rPr>
              <a:t>Ә</a:t>
            </a:r>
            <a:r>
              <a:rPr lang="en-US" sz="1600" dirty="0">
                <a:solidFill>
                  <a:schemeClr val="accent1">
                    <a:lumMod val="75000"/>
                  </a:schemeClr>
                </a:solidFill>
                <a:latin typeface="Times New Roman" panose="02020603050405020304"/>
                <a:ea typeface="Calibri" panose="020F0502020204030204"/>
              </a:rPr>
              <a:t>леуметтік қорғау, білім беру және денсаулық сақтау ұйымдарымен бірігіп </a:t>
            </a:r>
            <a:r>
              <a:rPr lang="en-US" altLang="en-US" sz="1600" dirty="0">
                <a:solidFill>
                  <a:schemeClr val="accent1">
                    <a:lumMod val="75000"/>
                  </a:schemeClr>
                </a:solidFill>
                <a:latin typeface="Times New Roman" panose="02020603050405020304"/>
                <a:ea typeface="Calibri" panose="020F0502020204030204"/>
              </a:rPr>
              <a:t>анықталған </a:t>
            </a:r>
            <a:r>
              <a:rPr lang="en-US" sz="1600" dirty="0">
                <a:solidFill>
                  <a:schemeClr val="accent1">
                    <a:lumMod val="75000"/>
                  </a:schemeClr>
                </a:solidFill>
                <a:latin typeface="Times New Roman" panose="02020603050405020304"/>
                <a:ea typeface="Calibri" panose="020F0502020204030204"/>
                <a:sym typeface="+mn-ea"/>
              </a:rPr>
              <a:t>0-3 жас аралығындағы балалар</a:t>
            </a:r>
            <a:r>
              <a:rPr lang="en-US" altLang="en-US" sz="1600" dirty="0">
                <a:solidFill>
                  <a:schemeClr val="accent1">
                    <a:lumMod val="75000"/>
                  </a:schemeClr>
                </a:solidFill>
                <a:latin typeface="Times New Roman" panose="02020603050405020304"/>
                <a:ea typeface="Calibri" panose="020F0502020204030204"/>
                <a:sym typeface="+mn-ea"/>
              </a:rPr>
              <a:t> ерте түзете-дамыту көмегін алу мақсатында арнайы білім беру ұйымдарына ұсынылды.</a:t>
            </a:r>
            <a:endParaRPr lang="en-US" altLang="en-US" sz="1600" dirty="0">
              <a:solidFill>
                <a:schemeClr val="accent1">
                  <a:lumMod val="75000"/>
                </a:schemeClr>
              </a:solidFill>
              <a:latin typeface="Times New Roman" panose="02020603050405020304"/>
              <a:ea typeface="Calibri" panose="020F0502020204030204"/>
              <a:sym typeface="+mn-ea"/>
            </a:endParaRPr>
          </a:p>
          <a:p>
            <a:pPr lvl="0">
              <a:buClr>
                <a:srgbClr val="AA2B1E"/>
              </a:buClr>
            </a:pPr>
            <a:endParaRPr lang="en-US" altLang="en-US" sz="1600" dirty="0">
              <a:solidFill>
                <a:schemeClr val="accent1">
                  <a:lumMod val="75000"/>
                </a:schemeClr>
              </a:solidFill>
              <a:latin typeface="Times New Roman" panose="02020603050405020304"/>
              <a:ea typeface="Calibri" panose="020F0502020204030204"/>
              <a:cs typeface="Times New Roman" panose="02020603050405020304" pitchFamily="18" charset="0"/>
              <a:sym typeface="+mn-ea"/>
            </a:endParaRPr>
          </a:p>
        </p:txBody>
      </p:sp>
      <p:graphicFrame>
        <p:nvGraphicFramePr>
          <p:cNvPr id="3" name="Таблица 2"/>
          <p:cNvGraphicFramePr/>
          <p:nvPr/>
        </p:nvGraphicFramePr>
        <p:xfrm>
          <a:off x="2051685" y="4077335"/>
          <a:ext cx="6399530" cy="2232660"/>
        </p:xfrm>
        <a:graphic>
          <a:graphicData uri="http://schemas.openxmlformats.org/drawingml/2006/table">
            <a:tbl>
              <a:tblPr firstRow="1" bandRow="1">
                <a:tableStyleId>{5C22544A-7EE6-4342-B048-85BDC9FD1C3A}</a:tableStyleId>
              </a:tblPr>
              <a:tblGrid>
                <a:gridCol w="3884295"/>
                <a:gridCol w="2515235"/>
              </a:tblGrid>
              <a:tr h="651510">
                <a:tc>
                  <a:txBody>
                    <a:bodyPr/>
                    <a:lstStyle/>
                    <a:p>
                      <a:pPr>
                        <a:buNone/>
                      </a:pPr>
                      <a:r>
                        <a:rPr lang="en-US" altLang="en-US" sz="1800">
                          <a:sym typeface="+mn-ea"/>
                        </a:rPr>
                        <a:t>Анықталған балалар </a:t>
                      </a:r>
                      <a:endParaRPr lang="en-US" altLang="en-US" sz="1800"/>
                    </a:p>
                    <a:p>
                      <a:pPr>
                        <a:buNone/>
                      </a:pPr>
                      <a:endParaRPr lang="en-US" altLang="en-US" sz="1800"/>
                    </a:p>
                  </a:txBody>
                  <a:tcPr/>
                </a:tc>
                <a:tc>
                  <a:txBody>
                    <a:bodyPr/>
                    <a:lstStyle/>
                    <a:p>
                      <a:pPr>
                        <a:buNone/>
                      </a:pPr>
                      <a:r>
                        <a:rPr lang="en-US" altLang="en-US" sz="1800">
                          <a:sym typeface="+mn-ea"/>
                        </a:rPr>
                        <a:t>360</a:t>
                      </a:r>
                      <a:endParaRPr lang="en-US" altLang="en-US" sz="1800">
                        <a:sym typeface="+mn-ea"/>
                      </a:endParaRPr>
                    </a:p>
                    <a:p>
                      <a:pPr>
                        <a:buNone/>
                      </a:pPr>
                      <a:endParaRPr lang="en-US" altLang="en-US" sz="1800">
                        <a:sym typeface="+mn-ea"/>
                      </a:endParaRPr>
                    </a:p>
                  </a:txBody>
                  <a:tcPr/>
                </a:tc>
              </a:tr>
              <a:tr h="650875">
                <a:tc>
                  <a:txBody>
                    <a:bodyPr/>
                    <a:lstStyle/>
                    <a:p>
                      <a:pPr>
                        <a:buNone/>
                      </a:pPr>
                      <a:r>
                        <a:rPr lang="en-US" altLang="ru-RU" sz="1800">
                          <a:sym typeface="+mn-ea"/>
                        </a:rPr>
                        <a:t>Балабақшада</a:t>
                      </a:r>
                      <a:endParaRPr lang="en-US" altLang="ru-RU" sz="1800"/>
                    </a:p>
                    <a:p>
                      <a:pPr>
                        <a:buNone/>
                      </a:pPr>
                      <a:endParaRPr lang="en-US" altLang="ru-RU" sz="1800"/>
                    </a:p>
                  </a:txBody>
                  <a:tcPr/>
                </a:tc>
                <a:tc>
                  <a:txBody>
                    <a:bodyPr/>
                    <a:lstStyle/>
                    <a:p>
                      <a:pPr>
                        <a:buNone/>
                      </a:pPr>
                      <a:r>
                        <a:rPr lang="en-US" altLang="ru-RU" sz="1800">
                          <a:sym typeface="+mn-ea"/>
                        </a:rPr>
                        <a:t>115 бала</a:t>
                      </a:r>
                      <a:endParaRPr lang="en-US" altLang="ru-RU" sz="1800"/>
                    </a:p>
                    <a:p>
                      <a:pPr>
                        <a:buNone/>
                      </a:pPr>
                      <a:endParaRPr lang="en-US" altLang="ru-RU" sz="1800"/>
                    </a:p>
                  </a:txBody>
                  <a:tcPr/>
                </a:tc>
              </a:tr>
              <a:tr h="930275">
                <a:tc>
                  <a:txBody>
                    <a:bodyPr/>
                    <a:lstStyle/>
                    <a:p>
                      <a:pPr>
                        <a:buNone/>
                      </a:pPr>
                      <a:r>
                        <a:rPr lang="en-US" altLang="ru-RU" sz="1800">
                          <a:sym typeface="+mn-ea"/>
                        </a:rPr>
                        <a:t>Арнайы білім беру ұйымдарында</a:t>
                      </a:r>
                      <a:endParaRPr lang="en-US" altLang="ru-RU" sz="1800"/>
                    </a:p>
                    <a:p>
                      <a:pPr>
                        <a:buNone/>
                      </a:pPr>
                      <a:endParaRPr lang="en-US" altLang="ru-RU" sz="1800"/>
                    </a:p>
                  </a:txBody>
                  <a:tcPr/>
                </a:tc>
                <a:tc>
                  <a:txBody>
                    <a:bodyPr/>
                    <a:lstStyle/>
                    <a:p>
                      <a:pPr>
                        <a:buNone/>
                      </a:pPr>
                      <a:r>
                        <a:rPr lang="en-US" altLang="ru-RU" sz="1800">
                          <a:sym typeface="+mn-ea"/>
                        </a:rPr>
                        <a:t>201 бала</a:t>
                      </a:r>
                      <a:endParaRPr lang="en-US" altLang="ru-RU" sz="1800"/>
                    </a:p>
                    <a:p>
                      <a:pPr>
                        <a:buNone/>
                      </a:pPr>
                      <a:endParaRPr lang="en-US" altLang="ru-RU" sz="1800"/>
                    </a:p>
                  </a:txBody>
                  <a:tcPr/>
                </a:tc>
              </a:tr>
            </a:tbl>
          </a:graphicData>
        </a:graphic>
      </p:graphicFrame>
      <p:pic>
        <p:nvPicPr>
          <p:cNvPr id="4" name="Изображение 3" descr="328486516_929027581422368_5719384349906368070_n"/>
          <p:cNvPicPr>
            <a:picLocks noChangeAspect="1"/>
          </p:cNvPicPr>
          <p:nvPr/>
        </p:nvPicPr>
        <p:blipFill>
          <a:blip r:embed="rId1"/>
          <a:stretch>
            <a:fillRect/>
          </a:stretch>
        </p:blipFill>
        <p:spPr>
          <a:xfrm>
            <a:off x="153035" y="1917065"/>
            <a:ext cx="2174875" cy="1821815"/>
          </a:xfrm>
          <a:prstGeom prst="ellipse">
            <a:avLst/>
          </a:prstGeom>
        </p:spPr>
      </p:pic>
      <p:pic>
        <p:nvPicPr>
          <p:cNvPr id="6" name="Рисунок 5"/>
          <p:cNvPicPr/>
          <p:nvPr/>
        </p:nvPicPr>
        <p:blipFill rotWithShape="1">
          <a:blip r:embed="rId2" cstate="print">
            <a:extLst>
              <a:ext uri="{28A0092B-C50C-407E-A947-70E740481C1C}">
                <a14:useLocalDpi xmlns:a14="http://schemas.microsoft.com/office/drawing/2010/main" val="0"/>
              </a:ext>
            </a:extLst>
          </a:blip>
          <a:srcRect t="35427" r="2055" b="27909"/>
          <a:stretch>
            <a:fillRect/>
          </a:stretch>
        </p:blipFill>
        <p:spPr bwMode="auto">
          <a:xfrm>
            <a:off x="36195" y="4153535"/>
            <a:ext cx="1799590" cy="1908810"/>
          </a:xfrm>
          <a:prstGeom prst="flowChartConnector">
            <a:avLst/>
          </a:prstGeom>
          <a:ln>
            <a:noFill/>
          </a:ln>
        </p:spPr>
      </p:pic>
      <p:pic>
        <p:nvPicPr>
          <p:cNvPr id="100" name="Изображение 99"/>
          <p:cNvPicPr/>
          <p:nvPr/>
        </p:nvPicPr>
        <p:blipFill>
          <a:blip r:embed="rId3"/>
          <a:stretch>
            <a:fillRect/>
          </a:stretch>
        </p:blipFill>
        <p:spPr>
          <a:xfrm>
            <a:off x="-1066285650" y="-1068940585"/>
            <a:ext cx="2144599470" cy="214611140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Текстовое поле 1"/>
          <p:cNvSpPr txBox="1"/>
          <p:nvPr/>
        </p:nvSpPr>
        <p:spPr>
          <a:xfrm>
            <a:off x="1331595" y="44450"/>
            <a:ext cx="7520305" cy="829945"/>
          </a:xfrm>
          <a:prstGeom prst="rect">
            <a:avLst/>
          </a:prstGeom>
          <a:noFill/>
        </p:spPr>
        <p:txBody>
          <a:bodyPr wrap="square" rtlCol="0" anchor="t">
            <a:spAutoFit/>
          </a:bodyPr>
          <a:lstStyle/>
          <a:p>
            <a:pPr algn="ctr"/>
            <a:r>
              <a:rPr lang="en-US" sz="1600" dirty="0">
                <a:solidFill>
                  <a:schemeClr val="bg1"/>
                </a:solidFill>
                <a:latin typeface="Times New Roman" panose="02020603050405020304" pitchFamily="18" charset="0"/>
                <a:cs typeface="Times New Roman" panose="02020603050405020304" pitchFamily="18" charset="0"/>
                <a:sym typeface="+mn-ea"/>
              </a:rPr>
              <a:t>Ерекше білім беруді қажет ететін балаларды оқыту және тәрбиелеу мәселелері бойынша</a:t>
            </a:r>
            <a:r>
              <a:rPr lang="en-US" altLang="en-US" sz="1600" dirty="0">
                <a:solidFill>
                  <a:schemeClr val="bg1"/>
                </a:solidFill>
                <a:latin typeface="Times New Roman" panose="02020603050405020304" pitchFamily="18" charset="0"/>
                <a:cs typeface="Times New Roman" panose="02020603050405020304" pitchFamily="18" charset="0"/>
                <a:sym typeface="+mn-ea"/>
              </a:rPr>
              <a:t> </a:t>
            </a:r>
            <a:r>
              <a:rPr lang="en-US" sz="1600" dirty="0">
                <a:solidFill>
                  <a:schemeClr val="bg1"/>
                </a:solidFill>
                <a:latin typeface="Times New Roman" panose="02020603050405020304" pitchFamily="18" charset="0"/>
                <a:cs typeface="Times New Roman" panose="02020603050405020304" pitchFamily="18" charset="0"/>
                <a:sym typeface="+mn-ea"/>
              </a:rPr>
              <a:t>мұғалімдерге, тәрбиешілерге, мектепке дейінгі және мектеп ұйымдарының мамандарына консультациялық-әдістемелік көмек көрсету</a:t>
            </a:r>
            <a:r>
              <a:rPr lang="en-US" altLang="en-US" sz="1600" dirty="0">
                <a:solidFill>
                  <a:schemeClr val="bg1"/>
                </a:solidFill>
                <a:latin typeface="Times New Roman" panose="02020603050405020304" pitchFamily="18" charset="0"/>
                <a:cs typeface="Times New Roman" panose="02020603050405020304" pitchFamily="18" charset="0"/>
                <a:sym typeface="+mn-ea"/>
              </a:rPr>
              <a:t>.</a:t>
            </a:r>
            <a:endParaRPr lang="en-US" altLang="en-US" sz="1600" dirty="0">
              <a:solidFill>
                <a:schemeClr val="bg1"/>
              </a:solidFill>
              <a:latin typeface="Times New Roman" panose="02020603050405020304" pitchFamily="18" charset="0"/>
              <a:cs typeface="Times New Roman" panose="02020603050405020304" pitchFamily="18" charset="0"/>
              <a:sym typeface="+mn-ea"/>
            </a:endParaRPr>
          </a:p>
        </p:txBody>
      </p:sp>
      <p:pic>
        <p:nvPicPr>
          <p:cNvPr id="9" name="Рисунок 8" descr="C:\Users\Admin\Desktop\Новая папка\Новая папка\6af03427-6766-4efd-993a-c2ea783e4789 (1).jpg"/>
          <p:cNvPicPr/>
          <p:nvPr/>
        </p:nvPicPr>
        <p:blipFill rotWithShape="1">
          <a:blip r:embed="rId2" cstate="print">
            <a:extLst>
              <a:ext uri="{28A0092B-C50C-407E-A947-70E740481C1C}">
                <a14:useLocalDpi xmlns:a14="http://schemas.microsoft.com/office/drawing/2010/main" val="0"/>
              </a:ext>
            </a:extLst>
          </a:blip>
          <a:srcRect t="37951" r="-48" b="35065"/>
          <a:stretch>
            <a:fillRect/>
          </a:stretch>
        </p:blipFill>
        <p:spPr bwMode="auto">
          <a:xfrm>
            <a:off x="6067425" y="4580890"/>
            <a:ext cx="2493010" cy="1863090"/>
          </a:xfrm>
          <a:prstGeom prst="round2SameRect">
            <a:avLst/>
          </a:prstGeom>
        </p:spPr>
        <p:style>
          <a:lnRef idx="2">
            <a:schemeClr val="accent6"/>
          </a:lnRef>
          <a:fillRef idx="1">
            <a:schemeClr val="lt1"/>
          </a:fillRef>
          <a:effectRef idx="0">
            <a:schemeClr val="accent6"/>
          </a:effectRef>
          <a:fontRef idx="minor">
            <a:schemeClr val="dk1"/>
          </a:fontRef>
        </p:style>
      </p:pic>
      <p:pic>
        <p:nvPicPr>
          <p:cNvPr id="21" name="Изображение 20" descr="WhatsApp Image 2022-12-15 at 15.38.24 (1)"/>
          <p:cNvPicPr>
            <a:picLocks noChangeAspect="1"/>
          </p:cNvPicPr>
          <p:nvPr/>
        </p:nvPicPr>
        <p:blipFill>
          <a:blip r:embed="rId3"/>
          <a:srcRect l="30625" t="30642" r="22150" b="9799"/>
          <a:stretch>
            <a:fillRect/>
          </a:stretch>
        </p:blipFill>
        <p:spPr>
          <a:xfrm>
            <a:off x="3112770" y="4516755"/>
            <a:ext cx="2417445" cy="1879600"/>
          </a:xfrm>
          <a:prstGeom prst="round2SameRect">
            <a:avLst/>
          </a:prstGeom>
        </p:spPr>
      </p:pic>
      <p:pic>
        <p:nvPicPr>
          <p:cNvPr id="7" name="Рисунок 6"/>
          <p:cNvPicPr/>
          <p:nvPr/>
        </p:nvPicPr>
        <p:blipFill rotWithShape="1">
          <a:blip r:embed="rId4" cstate="print">
            <a:extLst>
              <a:ext uri="{28A0092B-C50C-407E-A947-70E740481C1C}">
                <a14:useLocalDpi xmlns:a14="http://schemas.microsoft.com/office/drawing/2010/main" val="0"/>
              </a:ext>
            </a:extLst>
          </a:blip>
          <a:srcRect t="21834" r="6175" b="26261"/>
          <a:stretch>
            <a:fillRect/>
          </a:stretch>
        </p:blipFill>
        <p:spPr bwMode="auto">
          <a:xfrm>
            <a:off x="467360" y="4653280"/>
            <a:ext cx="2380615" cy="1743075"/>
          </a:xfrm>
          <a:prstGeom prst="round2SameRect">
            <a:avLst/>
          </a:prstGeom>
        </p:spPr>
        <p:style>
          <a:lnRef idx="2">
            <a:schemeClr val="accent6"/>
          </a:lnRef>
          <a:fillRef idx="1">
            <a:schemeClr val="lt1"/>
          </a:fillRef>
          <a:effectRef idx="0">
            <a:schemeClr val="accent6"/>
          </a:effectRef>
          <a:fontRef idx="minor">
            <a:schemeClr val="dk1"/>
          </a:fontRef>
        </p:style>
      </p:pic>
      <p:sp>
        <p:nvSpPr>
          <p:cNvPr id="3" name="Текстовое поле 2"/>
          <p:cNvSpPr txBox="1"/>
          <p:nvPr/>
        </p:nvSpPr>
        <p:spPr>
          <a:xfrm>
            <a:off x="467360" y="1268730"/>
            <a:ext cx="7693025" cy="1198880"/>
          </a:xfrm>
          <a:prstGeom prst="rect">
            <a:avLst/>
          </a:prstGeom>
          <a:noFill/>
        </p:spPr>
        <p:txBody>
          <a:bodyPr wrap="square" rtlCol="0">
            <a:spAutoFit/>
          </a:bodyPr>
          <a:lstStyle/>
          <a:p>
            <a:pPr algn="ctr"/>
            <a:r>
              <a:rPr lang="en-US" altLang="ru-RU">
                <a:solidFill>
                  <a:schemeClr val="accent1">
                    <a:lumMod val="75000"/>
                  </a:schemeClr>
                </a:solidFill>
              </a:rPr>
              <a:t>“Мектепке дейінгі және орта білім беру ұйымдарында психологиялық-педагогикалық қолдау көрсетуді ұйымдастыру” </a:t>
            </a:r>
            <a:r>
              <a:rPr lang="en-US" altLang="en-US">
                <a:solidFill>
                  <a:schemeClr val="accent1">
                    <a:lumMod val="75000"/>
                  </a:schemeClr>
                </a:solidFill>
              </a:rPr>
              <a:t>тақырыбында Қызылорда облысы бойынша білім беру ұйымдарына </a:t>
            </a:r>
            <a:r>
              <a:rPr lang="en-US" altLang="ru-RU">
                <a:solidFill>
                  <a:schemeClr val="accent1">
                    <a:lumMod val="75000"/>
                  </a:schemeClr>
                </a:solidFill>
              </a:rPr>
              <a:t>семинар-кеңес</a:t>
            </a:r>
            <a:r>
              <a:rPr lang="en-US" altLang="en-US">
                <a:solidFill>
                  <a:schemeClr val="accent1">
                    <a:lumMod val="75000"/>
                  </a:schemeClr>
                </a:solidFill>
              </a:rPr>
              <a:t> ұйымдастырып, әдістемелік көмек көрсетті.</a:t>
            </a:r>
            <a:r>
              <a:rPr lang="en-US" altLang="ru-RU">
                <a:solidFill>
                  <a:schemeClr val="accent1">
                    <a:lumMod val="75000"/>
                  </a:schemeClr>
                </a:solidFill>
              </a:rPr>
              <a:t> </a:t>
            </a:r>
            <a:endParaRPr lang="en-US" altLang="ru-RU">
              <a:solidFill>
                <a:schemeClr val="accent1">
                  <a:lumMod val="75000"/>
                </a:schemeClr>
              </a:solidFill>
            </a:endParaRPr>
          </a:p>
        </p:txBody>
      </p:sp>
      <p:pic>
        <p:nvPicPr>
          <p:cNvPr id="18" name="Изображение 17" descr="WhatsApp Image 2023-01-30 at 11.52.07"/>
          <p:cNvPicPr>
            <a:picLocks noChangeAspect="1"/>
          </p:cNvPicPr>
          <p:nvPr/>
        </p:nvPicPr>
        <p:blipFill>
          <a:blip r:embed="rId5"/>
          <a:stretch>
            <a:fillRect/>
          </a:stretch>
        </p:blipFill>
        <p:spPr>
          <a:xfrm>
            <a:off x="6019800" y="2696210"/>
            <a:ext cx="2831465" cy="1734820"/>
          </a:xfrm>
          <a:prstGeom prst="round1Rect">
            <a:avLst/>
          </a:prstGeom>
        </p:spPr>
      </p:pic>
      <p:pic>
        <p:nvPicPr>
          <p:cNvPr id="19" name="Изображение 18" descr="WhatsApp Image 2022-12-15 at 16.53.49"/>
          <p:cNvPicPr>
            <a:picLocks noChangeAspect="1"/>
          </p:cNvPicPr>
          <p:nvPr/>
        </p:nvPicPr>
        <p:blipFill>
          <a:blip r:embed="rId6"/>
          <a:stretch>
            <a:fillRect/>
          </a:stretch>
        </p:blipFill>
        <p:spPr>
          <a:xfrm>
            <a:off x="251460" y="2662555"/>
            <a:ext cx="2304415" cy="1718310"/>
          </a:xfrm>
          <a:prstGeom prst="round1Rect">
            <a:avLst/>
          </a:prstGeom>
        </p:spPr>
      </p:pic>
      <p:pic>
        <p:nvPicPr>
          <p:cNvPr id="20" name="Изображение 19" descr="WhatsApp Image 2023-08-09 at 14.41.45 (2)"/>
          <p:cNvPicPr>
            <a:picLocks noChangeAspect="1"/>
          </p:cNvPicPr>
          <p:nvPr/>
        </p:nvPicPr>
        <p:blipFill>
          <a:blip r:embed="rId7"/>
          <a:stretch>
            <a:fillRect/>
          </a:stretch>
        </p:blipFill>
        <p:spPr>
          <a:xfrm>
            <a:off x="2672715" y="2695575"/>
            <a:ext cx="3150235" cy="1639570"/>
          </a:xfrm>
          <a:prstGeom prst="round2Same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331595" y="44450"/>
            <a:ext cx="7520305" cy="398780"/>
          </a:xfrm>
          <a:prstGeom prst="rect">
            <a:avLst/>
          </a:prstGeom>
          <a:noFill/>
        </p:spPr>
        <p:txBody>
          <a:bodyPr wrap="square" rtlCol="0" anchor="t">
            <a:spAutoFit/>
          </a:bodyPr>
          <a:lstStyle/>
          <a:p>
            <a:pPr algn="ctr"/>
            <a:r>
              <a:rPr lang="en-US" sz="2000" dirty="0" smtClean="0">
                <a:solidFill>
                  <a:schemeClr val="bg1"/>
                </a:solidFill>
                <a:latin typeface="Times New Roman" panose="02020603050405020304" pitchFamily="18" charset="0"/>
                <a:cs typeface="Times New Roman" panose="02020603050405020304" pitchFamily="18" charset="0"/>
                <a:sym typeface="+mn-ea"/>
              </a:rPr>
              <a:t>Білім беру ұйымдарында ерекше балалар</a:t>
            </a:r>
            <a:r>
              <a:rPr lang="en-US" altLang="en-US" sz="2000" dirty="0" smtClean="0">
                <a:solidFill>
                  <a:schemeClr val="bg1"/>
                </a:solidFill>
                <a:latin typeface="Times New Roman" panose="02020603050405020304" pitchFamily="18" charset="0"/>
                <a:cs typeface="Times New Roman" panose="02020603050405020304" pitchFamily="18" charset="0"/>
                <a:sym typeface="+mn-ea"/>
              </a:rPr>
              <a:t>дың жетістіктері.</a:t>
            </a:r>
            <a:endParaRPr lang="en-US" altLang="en-US" sz="2000" dirty="0" smtClean="0">
              <a:solidFill>
                <a:schemeClr val="bg1"/>
              </a:solidFill>
              <a:latin typeface="Times New Roman" panose="02020603050405020304" pitchFamily="18" charset="0"/>
              <a:cs typeface="Times New Roman" panose="02020603050405020304" pitchFamily="18" charset="0"/>
              <a:sym typeface="+mn-ea"/>
            </a:endParaRPr>
          </a:p>
        </p:txBody>
      </p:sp>
      <p:pic>
        <p:nvPicPr>
          <p:cNvPr id="12" name="Изображение 11" descr="WhatsApp Image 2023-08-09 at 14.42.11 (1)"/>
          <p:cNvPicPr>
            <a:picLocks noChangeAspect="1"/>
          </p:cNvPicPr>
          <p:nvPr/>
        </p:nvPicPr>
        <p:blipFill>
          <a:blip r:embed="rId1"/>
          <a:srcRect t="14364" b="25009"/>
          <a:stretch>
            <a:fillRect/>
          </a:stretch>
        </p:blipFill>
        <p:spPr>
          <a:xfrm>
            <a:off x="3484880" y="1700530"/>
            <a:ext cx="1760855" cy="1818005"/>
          </a:xfrm>
          <a:prstGeom prst="rect">
            <a:avLst/>
          </a:prstGeom>
        </p:spPr>
      </p:pic>
      <p:pic>
        <p:nvPicPr>
          <p:cNvPr id="13" name="Изображение 12" descr="WhatsApp Image 2023-08-09 at 14.42.12"/>
          <p:cNvPicPr>
            <a:picLocks noChangeAspect="1"/>
          </p:cNvPicPr>
          <p:nvPr/>
        </p:nvPicPr>
        <p:blipFill>
          <a:blip r:embed="rId2"/>
          <a:srcRect t="61442" r="-1337"/>
          <a:stretch>
            <a:fillRect/>
          </a:stretch>
        </p:blipFill>
        <p:spPr>
          <a:xfrm>
            <a:off x="5690235" y="4422775"/>
            <a:ext cx="2786380" cy="2060575"/>
          </a:xfrm>
          <a:prstGeom prst="rect">
            <a:avLst/>
          </a:prstGeom>
        </p:spPr>
      </p:pic>
      <p:sp>
        <p:nvSpPr>
          <p:cNvPr id="14" name="Текстовое поле 13"/>
          <p:cNvSpPr txBox="1"/>
          <p:nvPr/>
        </p:nvSpPr>
        <p:spPr>
          <a:xfrm>
            <a:off x="203835" y="1268730"/>
            <a:ext cx="3222625" cy="460375"/>
          </a:xfrm>
          <a:prstGeom prst="rect">
            <a:avLst/>
          </a:prstGeom>
          <a:noFill/>
        </p:spPr>
        <p:txBody>
          <a:bodyPr wrap="square" rtlCol="0">
            <a:spAutoFit/>
          </a:bodyPr>
          <a:lstStyle/>
          <a:p>
            <a:r>
              <a:rPr lang="en-US" altLang="ru-RU" sz="1200">
                <a:solidFill>
                  <a:schemeClr val="accent1">
                    <a:lumMod val="75000"/>
                  </a:schemeClr>
                </a:solidFill>
              </a:rPr>
              <a:t>Ақтөбе қаласында “Сәукелелі ару-2022 Республикалық байқауы</a:t>
            </a:r>
            <a:endParaRPr lang="en-US" altLang="ru-RU" sz="1200">
              <a:solidFill>
                <a:schemeClr val="accent1">
                  <a:lumMod val="75000"/>
                </a:schemeClr>
              </a:solidFill>
            </a:endParaRPr>
          </a:p>
        </p:txBody>
      </p:sp>
      <p:pic>
        <p:nvPicPr>
          <p:cNvPr id="16" name="Изображение 15" descr="WhatsApp Image 2023-08-09 at 14.42.02"/>
          <p:cNvPicPr>
            <a:picLocks noChangeAspect="1"/>
          </p:cNvPicPr>
          <p:nvPr/>
        </p:nvPicPr>
        <p:blipFill>
          <a:blip r:embed="rId3"/>
          <a:srcRect t="62602" r="-1337"/>
          <a:stretch>
            <a:fillRect/>
          </a:stretch>
        </p:blipFill>
        <p:spPr>
          <a:xfrm>
            <a:off x="251460" y="4393565"/>
            <a:ext cx="2670175" cy="2118995"/>
          </a:xfrm>
          <a:prstGeom prst="rect">
            <a:avLst/>
          </a:prstGeom>
        </p:spPr>
      </p:pic>
      <p:sp>
        <p:nvSpPr>
          <p:cNvPr id="17" name="Текстовое поле 16"/>
          <p:cNvSpPr txBox="1"/>
          <p:nvPr/>
        </p:nvSpPr>
        <p:spPr>
          <a:xfrm>
            <a:off x="240348" y="3860800"/>
            <a:ext cx="2691130" cy="460375"/>
          </a:xfrm>
          <a:prstGeom prst="rect">
            <a:avLst/>
          </a:prstGeom>
          <a:noFill/>
        </p:spPr>
        <p:txBody>
          <a:bodyPr wrap="none" rtlCol="0">
            <a:spAutoFit/>
          </a:bodyPr>
          <a:lstStyle/>
          <a:p>
            <a:pPr algn="ctr"/>
            <a:r>
              <a:rPr lang="en-US" altLang="ru-RU" sz="1200">
                <a:solidFill>
                  <a:schemeClr val="accent1">
                    <a:lumMod val="75000"/>
                  </a:schemeClr>
                </a:solidFill>
              </a:rPr>
              <a:t>Түркияның Измир қаласында өткен</a:t>
            </a:r>
            <a:endParaRPr lang="en-US" altLang="ru-RU" sz="1200">
              <a:solidFill>
                <a:schemeClr val="accent1">
                  <a:lumMod val="75000"/>
                </a:schemeClr>
              </a:solidFill>
            </a:endParaRPr>
          </a:p>
          <a:p>
            <a:pPr algn="ctr"/>
            <a:r>
              <a:rPr lang="en-US" altLang="ru-RU" sz="1200">
                <a:solidFill>
                  <a:schemeClr val="accent1">
                    <a:lumMod val="75000"/>
                  </a:schemeClr>
                </a:solidFill>
              </a:rPr>
              <a:t> Халықаралық фестивалі</a:t>
            </a:r>
            <a:endParaRPr lang="en-US" altLang="ru-RU" sz="1200">
              <a:solidFill>
                <a:schemeClr val="accent1">
                  <a:lumMod val="75000"/>
                </a:schemeClr>
              </a:solidFill>
            </a:endParaRPr>
          </a:p>
        </p:txBody>
      </p:sp>
      <p:sp>
        <p:nvSpPr>
          <p:cNvPr id="18" name="Текстовое поле 17"/>
          <p:cNvSpPr txBox="1"/>
          <p:nvPr/>
        </p:nvSpPr>
        <p:spPr>
          <a:xfrm>
            <a:off x="5349240" y="1240155"/>
            <a:ext cx="3344545" cy="460375"/>
          </a:xfrm>
          <a:prstGeom prst="rect">
            <a:avLst/>
          </a:prstGeom>
          <a:noFill/>
        </p:spPr>
        <p:txBody>
          <a:bodyPr wrap="none" rtlCol="0">
            <a:spAutoFit/>
          </a:bodyPr>
          <a:lstStyle/>
          <a:p>
            <a:pPr algn="ctr"/>
            <a:r>
              <a:rPr lang="en-US" altLang="ru-RU" sz="1200">
                <a:solidFill>
                  <a:schemeClr val="accent1">
                    <a:lumMod val="75000"/>
                  </a:schemeClr>
                </a:solidFill>
              </a:rPr>
              <a:t>Түркістан қаласында өткен “Дарындар сазы”</a:t>
            </a:r>
            <a:endParaRPr lang="en-US" altLang="ru-RU" sz="1200">
              <a:solidFill>
                <a:schemeClr val="accent1">
                  <a:lumMod val="75000"/>
                </a:schemeClr>
              </a:solidFill>
            </a:endParaRPr>
          </a:p>
          <a:p>
            <a:pPr algn="ctr"/>
            <a:r>
              <a:rPr lang="en-US" altLang="ru-RU" sz="1200">
                <a:solidFill>
                  <a:schemeClr val="accent1">
                    <a:lumMod val="75000"/>
                  </a:schemeClr>
                </a:solidFill>
              </a:rPr>
              <a:t> Халықаралық фестивалі</a:t>
            </a:r>
            <a:endParaRPr lang="en-US" altLang="ru-RU" sz="1200">
              <a:solidFill>
                <a:schemeClr val="accent1">
                  <a:lumMod val="75000"/>
                </a:schemeClr>
              </a:solidFill>
            </a:endParaRPr>
          </a:p>
        </p:txBody>
      </p:sp>
      <p:pic>
        <p:nvPicPr>
          <p:cNvPr id="19" name="Изображение 18" descr="WhatsApp Image 2023-08-09 at 14.42.10 (1)"/>
          <p:cNvPicPr>
            <a:picLocks noChangeAspect="1"/>
          </p:cNvPicPr>
          <p:nvPr/>
        </p:nvPicPr>
        <p:blipFill>
          <a:blip r:embed="rId4"/>
          <a:srcRect t="75630"/>
          <a:stretch>
            <a:fillRect/>
          </a:stretch>
        </p:blipFill>
        <p:spPr>
          <a:xfrm>
            <a:off x="5436235" y="1844675"/>
            <a:ext cx="3086100" cy="1671320"/>
          </a:xfrm>
          <a:prstGeom prst="rect">
            <a:avLst/>
          </a:prstGeom>
        </p:spPr>
      </p:pic>
      <p:sp>
        <p:nvSpPr>
          <p:cNvPr id="20" name="Текстовое поле 19"/>
          <p:cNvSpPr txBox="1"/>
          <p:nvPr/>
        </p:nvSpPr>
        <p:spPr>
          <a:xfrm>
            <a:off x="5387340" y="3860800"/>
            <a:ext cx="3268980" cy="460375"/>
          </a:xfrm>
          <a:prstGeom prst="rect">
            <a:avLst/>
          </a:prstGeom>
          <a:noFill/>
        </p:spPr>
        <p:txBody>
          <a:bodyPr wrap="none" rtlCol="0">
            <a:spAutoFit/>
          </a:bodyPr>
          <a:lstStyle/>
          <a:p>
            <a:r>
              <a:rPr lang="en-US" altLang="ru-RU" sz="1200">
                <a:solidFill>
                  <a:schemeClr val="accent1">
                    <a:lumMod val="75000"/>
                  </a:schemeClr>
                </a:solidFill>
              </a:rPr>
              <a:t>Тараз қаласында ІҮ Республикалық ұлттық </a:t>
            </a:r>
            <a:endParaRPr lang="en-US" altLang="ru-RU" sz="1200">
              <a:solidFill>
                <a:schemeClr val="accent1">
                  <a:lumMod val="75000"/>
                </a:schemeClr>
              </a:solidFill>
            </a:endParaRPr>
          </a:p>
          <a:p>
            <a:r>
              <a:rPr lang="en-US" altLang="ru-RU" sz="1200">
                <a:solidFill>
                  <a:schemeClr val="accent1">
                    <a:lumMod val="75000"/>
                  </a:schemeClr>
                </a:solidFill>
              </a:rPr>
              <a:t>жастар Дельфий ойындары </a:t>
            </a:r>
            <a:endParaRPr lang="en-US" altLang="ru-RU" sz="1200">
              <a:solidFill>
                <a:schemeClr val="accent1">
                  <a:lumMod val="75000"/>
                </a:schemeClr>
              </a:solidFill>
            </a:endParaRPr>
          </a:p>
        </p:txBody>
      </p:sp>
      <p:pic>
        <p:nvPicPr>
          <p:cNvPr id="22" name="Изображение 21" descr="WhatsApp Image 2023-08-09 at 14.42.10"/>
          <p:cNvPicPr>
            <a:picLocks noChangeAspect="1"/>
          </p:cNvPicPr>
          <p:nvPr/>
        </p:nvPicPr>
        <p:blipFill>
          <a:blip r:embed="rId5"/>
          <a:srcRect t="59463" b="7753"/>
          <a:stretch>
            <a:fillRect/>
          </a:stretch>
        </p:blipFill>
        <p:spPr>
          <a:xfrm>
            <a:off x="155575" y="1917065"/>
            <a:ext cx="3086100" cy="1774825"/>
          </a:xfrm>
          <a:prstGeom prst="rect">
            <a:avLst/>
          </a:prstGeom>
        </p:spPr>
      </p:pic>
      <p:pic>
        <p:nvPicPr>
          <p:cNvPr id="23" name="Изображение 22" descr="WhatsApp Image 2023-03-17 at 21.06.13 (1)"/>
          <p:cNvPicPr>
            <a:picLocks noChangeAspect="1"/>
          </p:cNvPicPr>
          <p:nvPr/>
        </p:nvPicPr>
        <p:blipFill>
          <a:blip r:embed="rId6"/>
          <a:stretch>
            <a:fillRect/>
          </a:stretch>
        </p:blipFill>
        <p:spPr>
          <a:xfrm>
            <a:off x="3045460" y="4724400"/>
            <a:ext cx="2341880" cy="1758950"/>
          </a:xfrm>
          <a:prstGeom prst="rect">
            <a:avLst/>
          </a:prstGeom>
        </p:spPr>
      </p:pic>
      <p:sp>
        <p:nvSpPr>
          <p:cNvPr id="24" name="Текстовое поле 23"/>
          <p:cNvSpPr txBox="1"/>
          <p:nvPr/>
        </p:nvSpPr>
        <p:spPr>
          <a:xfrm>
            <a:off x="3131820" y="4149090"/>
            <a:ext cx="2154555" cy="275590"/>
          </a:xfrm>
          <a:prstGeom prst="rect">
            <a:avLst/>
          </a:prstGeom>
          <a:noFill/>
        </p:spPr>
        <p:txBody>
          <a:bodyPr wrap="square" rtlCol="0">
            <a:spAutoFit/>
          </a:bodyPr>
          <a:lstStyle/>
          <a:p>
            <a:r>
              <a:rPr lang="en-US" altLang="en-US" sz="1200">
                <a:solidFill>
                  <a:schemeClr val="accent1">
                    <a:lumMod val="75000"/>
                  </a:schemeClr>
                </a:solidFill>
              </a:rPr>
              <a:t>ХҮІІІ “Жұлдызай” фестивалі</a:t>
            </a:r>
            <a:endParaRPr lang="en-US" altLang="en-US" sz="1200">
              <a:solidFill>
                <a:schemeClr val="accent1">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C:\Users\Администратор\Downloads\WhatsApp Image 2022-02-26 at 18.16.59.jpeg"/>
          <p:cNvPicPr/>
          <p:nvPr/>
        </p:nvPicPr>
        <p:blipFill>
          <a:blip r:embed="rId1"/>
          <a:srcRect r="7232" b="6791"/>
          <a:stretch>
            <a:fillRect/>
          </a:stretch>
        </p:blipFill>
        <p:spPr bwMode="auto">
          <a:xfrm>
            <a:off x="249286" y="977702"/>
            <a:ext cx="2954562" cy="2019250"/>
          </a:xfrm>
          <a:prstGeom prst="rect">
            <a:avLst/>
          </a:prstGeom>
        </p:spPr>
        <p:style>
          <a:lnRef idx="2">
            <a:schemeClr val="accent5"/>
          </a:lnRef>
          <a:fillRef idx="1">
            <a:schemeClr val="lt1"/>
          </a:fillRef>
          <a:effectRef idx="0">
            <a:schemeClr val="accent5"/>
          </a:effectRef>
          <a:fontRef idx="minor">
            <a:schemeClr val="dk1"/>
          </a:fontRef>
        </p:style>
      </p:pic>
      <p:pic>
        <p:nvPicPr>
          <p:cNvPr id="10" name="Рисунок 9" descr="C:\Users\Администратор\Downloads\WhatsApp Image 2022-02-26 at 18.23.01.jpeg"/>
          <p:cNvPicPr/>
          <p:nvPr/>
        </p:nvPicPr>
        <p:blipFill>
          <a:blip r:embed="rId2"/>
          <a:srcRect l="7626" r="1581"/>
          <a:stretch>
            <a:fillRect/>
          </a:stretch>
        </p:blipFill>
        <p:spPr bwMode="auto">
          <a:xfrm>
            <a:off x="3071954" y="2636911"/>
            <a:ext cx="2868198" cy="2232249"/>
          </a:xfrm>
          <a:prstGeom prst="rect">
            <a:avLst/>
          </a:prstGeom>
        </p:spPr>
        <p:style>
          <a:lnRef idx="2">
            <a:schemeClr val="accent5"/>
          </a:lnRef>
          <a:fillRef idx="1">
            <a:schemeClr val="lt1"/>
          </a:fillRef>
          <a:effectRef idx="0">
            <a:schemeClr val="accent5"/>
          </a:effectRef>
          <a:fontRef idx="minor">
            <a:schemeClr val="dk1"/>
          </a:fontRef>
        </p:style>
      </p:pic>
      <p:pic>
        <p:nvPicPr>
          <p:cNvPr id="11" name="Рисунок 10" descr="C:\Users\Администратор\Downloads\WhatsApp Image 2022-02-26 at 18.26.19.jpeg"/>
          <p:cNvPicPr/>
          <p:nvPr/>
        </p:nvPicPr>
        <p:blipFill>
          <a:blip r:embed="rId3"/>
          <a:srcRect b="21784"/>
          <a:stretch>
            <a:fillRect/>
          </a:stretch>
        </p:blipFill>
        <p:spPr bwMode="auto">
          <a:xfrm>
            <a:off x="5760132" y="4365104"/>
            <a:ext cx="3204356" cy="2016224"/>
          </a:xfrm>
          <a:prstGeom prst="rect">
            <a:avLst/>
          </a:prstGeom>
        </p:spPr>
        <p:style>
          <a:lnRef idx="2">
            <a:schemeClr val="accent5"/>
          </a:lnRef>
          <a:fillRef idx="1">
            <a:schemeClr val="lt1"/>
          </a:fillRef>
          <a:effectRef idx="0">
            <a:schemeClr val="accent5"/>
          </a:effectRef>
          <a:fontRef idx="minor">
            <a:schemeClr val="dk1"/>
          </a:fontRef>
        </p:style>
      </p:pic>
      <p:sp>
        <p:nvSpPr>
          <p:cNvPr id="12" name="Прямоугольник 11"/>
          <p:cNvSpPr/>
          <p:nvPr/>
        </p:nvSpPr>
        <p:spPr>
          <a:xfrm>
            <a:off x="3275856" y="1164284"/>
            <a:ext cx="5616624"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1"/>
            <a:r>
              <a:rPr lang="en-US" sz="1200" dirty="0">
                <a:solidFill>
                  <a:srgbClr val="002060"/>
                </a:solidFill>
                <a:latin typeface="Times New Roman" panose="02020603050405020304" pitchFamily="18" charset="0"/>
                <a:cs typeface="Times New Roman" panose="02020603050405020304" pitchFamily="18" charset="0"/>
              </a:rPr>
              <a:t>Көру қабілеті бұзылған балаларға арналған №5 арнаулы мектеп-интернатында 2021-2022 оқу жылында  робототехника кабинеті ашылды.  </a:t>
            </a:r>
            <a:endParaRPr lang="ru-RU" sz="1200" dirty="0">
              <a:solidFill>
                <a:srgbClr val="002060"/>
              </a:solidFill>
              <a:latin typeface="Times New Roman" panose="02020603050405020304" pitchFamily="18" charset="0"/>
              <a:cs typeface="Times New Roman" panose="02020603050405020304" pitchFamily="18" charset="0"/>
            </a:endParaRPr>
          </a:p>
          <a:p>
            <a:pPr lvl="1"/>
            <a:r>
              <a:rPr lang="en-US" sz="1200" dirty="0">
                <a:solidFill>
                  <a:srgbClr val="002060"/>
                </a:solidFill>
                <a:latin typeface="Times New Roman" panose="02020603050405020304" pitchFamily="18" charset="0"/>
                <a:cs typeface="Times New Roman" panose="02020603050405020304" pitchFamily="18" charset="0"/>
              </a:rPr>
              <a:t>Сүйікті ісіне айналған осы бір істе оқушылардың ұсақ қол моторикасы дами түседі. Онымен қоса физика, информатика, электроника, 3D модельдеу салаларындағы білімдері арта түседі. Қазір көп қатысушылар үшін робототехника жай ғана хобби болса, біраз уақыттан кейін кәсібі, өмірлік ісіне айналуы әбден мүмкін.</a:t>
            </a:r>
            <a:endParaRPr lang="ru-RU" sz="1200" dirty="0">
              <a:solidFill>
                <a:srgbClr val="00206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49287" y="3284984"/>
            <a:ext cx="252251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200" dirty="0">
                <a:solidFill>
                  <a:srgbClr val="002060"/>
                </a:solidFill>
                <a:latin typeface="Times New Roman" panose="02020603050405020304" pitchFamily="18" charset="0"/>
                <a:cs typeface="Times New Roman" panose="02020603050405020304" pitchFamily="18" charset="0"/>
              </a:rPr>
              <a:t>2022 жылының басында 8 ноутбук-планшет және 2 моноблоктармен жасақталып, "Bilimland"," I-Mektep"," Twig-bilim " цифрлық білім беру ресурстарына қолжетімділік қамтамасыз етілді.</a:t>
            </a:r>
            <a:endParaRPr lang="ru-RU" sz="1200" dirty="0">
              <a:solidFill>
                <a:srgbClr val="00206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53623" y="4941168"/>
            <a:ext cx="5190144"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200" dirty="0" smtClean="0">
                <a:solidFill>
                  <a:srgbClr val="002060"/>
                </a:solidFill>
                <a:latin typeface="Times New Roman" panose="02020603050405020304" pitchFamily="18" charset="0"/>
                <a:cs typeface="Times New Roman" panose="02020603050405020304" pitchFamily="18" charset="0"/>
              </a:rPr>
              <a:t>Мектеп-интернатта </a:t>
            </a:r>
            <a:r>
              <a:rPr lang="en-US" sz="1200" dirty="0">
                <a:solidFill>
                  <a:srgbClr val="002060"/>
                </a:solidFill>
                <a:latin typeface="Times New Roman" panose="02020603050405020304" pitchFamily="18" charset="0"/>
                <a:cs typeface="Times New Roman" panose="02020603050405020304" pitchFamily="18" charset="0"/>
              </a:rPr>
              <a:t>жүргізіліп отырылған жұмыстардың бірі - жылыжай. Шағын жылыжайда оқушылар биология сабағынан практикалық жұмыстар және тәжірибелер жүргізе алады.</a:t>
            </a:r>
            <a:endParaRPr lang="ru-RU" sz="1200" dirty="0">
              <a:solidFill>
                <a:srgbClr val="002060"/>
              </a:solidFill>
              <a:latin typeface="Times New Roman" panose="02020603050405020304" pitchFamily="18" charset="0"/>
              <a:cs typeface="Times New Roman" panose="02020603050405020304" pitchFamily="18" charset="0"/>
            </a:endParaRPr>
          </a:p>
          <a:p>
            <a:pPr algn="just"/>
            <a:r>
              <a:rPr lang="en-US" sz="1200" dirty="0">
                <a:solidFill>
                  <a:srgbClr val="002060"/>
                </a:solidFill>
                <a:latin typeface="Times New Roman" panose="02020603050405020304" pitchFamily="18" charset="0"/>
                <a:cs typeface="Times New Roman" panose="02020603050405020304" pitchFamily="18" charset="0"/>
              </a:rPr>
              <a:t>Жылыжайда оқушылар өз қолдарымен, көздерімен көріп экологиялық тап - таза, дәрумендерге бай көкөністерді өсіре алады. Жылыжай арқылы оқушылар өсімдіктер туралы білімдерін кеңейтеді.</a:t>
            </a:r>
            <a:endParaRPr lang="ru-RU" sz="1200" dirty="0">
              <a:solidFill>
                <a:srgbClr val="002060"/>
              </a:solidFill>
              <a:latin typeface="Times New Roman" panose="02020603050405020304" pitchFamily="18" charset="0"/>
              <a:cs typeface="Times New Roman" panose="02020603050405020304" pitchFamily="18" charset="0"/>
            </a:endParaRPr>
          </a:p>
          <a:p>
            <a:pPr algn="just"/>
            <a:r>
              <a:rPr lang="en-US" sz="1200" dirty="0">
                <a:solidFill>
                  <a:srgbClr val="002060"/>
                </a:solidFill>
                <a:latin typeface="Times New Roman" panose="02020603050405020304" pitchFamily="18" charset="0"/>
                <a:cs typeface="Times New Roman" panose="02020603050405020304" pitchFamily="18" charset="0"/>
              </a:rPr>
              <a:t>Оқушылар жылыжайда көкіністер өсіруді, оларды күтіп баптауды үйренеді</a:t>
            </a:r>
            <a:r>
              <a:rPr lang="en-US"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39552" y="332655"/>
            <a:ext cx="7704856" cy="5040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FF0000"/>
                </a:solidFill>
                <a:latin typeface="Times New Roman" panose="02020603050405020304" pitchFamily="18" charset="0"/>
                <a:cs typeface="Times New Roman" panose="02020603050405020304" pitchFamily="18" charset="0"/>
              </a:rPr>
              <a:t>Білім беру ұйымдарында ерекше балаларға жасалған- ерекше жағдайлар</a:t>
            </a:r>
            <a:endParaRPr lang="ru-RU"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467360" y="1772920"/>
            <a:ext cx="8456930" cy="4247317"/>
          </a:xfrm>
          <a:prstGeom prst="rect">
            <a:avLst/>
          </a:prstGeom>
          <a:noFill/>
        </p:spPr>
        <p:txBody>
          <a:bodyPr wrap="square" rtlCol="0" anchor="t">
            <a:spAutoFit/>
          </a:bodyPr>
          <a:lstStyle/>
          <a:p>
            <a:r>
              <a:rPr lang="en-US" altLang="en-US" dirty="0">
                <a:solidFill>
                  <a:schemeClr val="tx2"/>
                </a:solidFill>
                <a:latin typeface="Times New Roman" panose="02020603050405020304" pitchFamily="18" charset="0"/>
                <a:cs typeface="Times New Roman" panose="02020603050405020304" pitchFamily="18" charset="0"/>
                <a:sym typeface="+mn-ea"/>
              </a:rPr>
              <a:t> </a:t>
            </a:r>
            <a:r>
              <a:rPr lang="en-US" altLang="en-US" dirty="0">
                <a:solidFill>
                  <a:schemeClr val="accent1">
                    <a:lumMod val="75000"/>
                  </a:schemeClr>
                </a:solidFill>
                <a:latin typeface="Times New Roman" panose="02020603050405020304" pitchFamily="18" charset="0"/>
                <a:cs typeface="Times New Roman" panose="02020603050405020304" pitchFamily="18" charset="0"/>
                <a:sym typeface="+mn-ea"/>
              </a:rPr>
              <a:t>Қазақстан Республикасы президентінің кезекті жолдауында: “Біздің білім беру жүйеміз қолжетімді әрі инклюзивті болуы тиіс”-деп атап көрсеткен болатын. </a:t>
            </a:r>
            <a:endParaRPr lang="en-US" alt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solidFill>
                  <a:schemeClr val="accent1">
                    <a:lumMod val="75000"/>
                  </a:schemeClr>
                </a:solidFill>
                <a:latin typeface="Times New Roman" panose="02020603050405020304" pitchFamily="18" charset="0"/>
                <a:cs typeface="Times New Roman" panose="02020603050405020304" pitchFamily="18" charset="0"/>
                <a:sym typeface="+mn-ea"/>
              </a:rPr>
              <a:t>Қызылорда облысы</a:t>
            </a:r>
            <a:r>
              <a:rPr lang="en-US" altLang="en-US" dirty="0">
                <a:solidFill>
                  <a:schemeClr val="accent1">
                    <a:lumMod val="75000"/>
                  </a:schemeClr>
                </a:solidFill>
                <a:latin typeface="Times New Roman" panose="02020603050405020304" pitchFamily="18" charset="0"/>
                <a:cs typeface="Times New Roman" panose="02020603050405020304" pitchFamily="18" charset="0"/>
                <a:sym typeface="+mn-ea"/>
              </a:rPr>
              <a:t> бойынша ЕББҚ бар балаларды сапалы білім мен тәрбиелеуде </a:t>
            </a:r>
            <a:endParaRPr lang="en-US" altLang="en-US" dirty="0">
              <a:solidFill>
                <a:schemeClr val="accent1">
                  <a:lumMod val="75000"/>
                </a:schemeClr>
              </a:solidFill>
              <a:latin typeface="Times New Roman" panose="02020603050405020304" pitchFamily="18" charset="0"/>
              <a:cs typeface="Times New Roman" panose="02020603050405020304" pitchFamily="18" charset="0"/>
              <a:sym typeface="+mn-ea"/>
            </a:endParaRPr>
          </a:p>
          <a:p>
            <a:r>
              <a:rPr lang="en-US" altLang="en-US" dirty="0">
                <a:solidFill>
                  <a:schemeClr val="accent1">
                    <a:lumMod val="75000"/>
                  </a:schemeClr>
                </a:solidFill>
                <a:latin typeface="Times New Roman" panose="02020603050405020304" pitchFamily="18" charset="0"/>
                <a:cs typeface="Times New Roman" panose="02020603050405020304" pitchFamily="18" charset="0"/>
                <a:sym typeface="+mn-ea"/>
              </a:rPr>
              <a:t>және балалардың құқықтары мен мүдделерін қорғай отырып әлеуметтік және медициналық-педагогикалық түзеу арқылы қоғамға қосуға  жағдай жасалып отыр.</a:t>
            </a:r>
            <a:endParaRPr lang="en-US" altLang="en-US" dirty="0">
              <a:solidFill>
                <a:schemeClr val="accent1">
                  <a:lumMod val="75000"/>
                </a:schemeClr>
              </a:solidFill>
              <a:latin typeface="Times New Roman" panose="02020603050405020304" pitchFamily="18" charset="0"/>
              <a:cs typeface="Times New Roman" panose="02020603050405020304" pitchFamily="18" charset="0"/>
              <a:sym typeface="+mn-ea"/>
            </a:endParaRPr>
          </a:p>
          <a:p>
            <a:r>
              <a:rPr lang="en-US" dirty="0">
                <a:solidFill>
                  <a:schemeClr val="accent1">
                    <a:lumMod val="75000"/>
                  </a:schemeClr>
                </a:solidFill>
                <a:latin typeface="Times New Roman" panose="02020603050405020304" pitchFamily="18" charset="0"/>
                <a:cs typeface="Times New Roman" panose="02020603050405020304" pitchFamily="18" charset="0"/>
              </a:rPr>
              <a:t>Десе де ЕББҚ бар балаларды оқыту мен тәрбиелеуде  мектепке дейінгі білім беру ұйымдары педагогтары инклюзивті білім беру курстарынан өтуді қажет етеді. Осыған орай балаларды оқыту мен тәрбиелеуде ерекше білім беру қажеттіліктері бар балалармен жұмыс жүргізудің әдіс-тәсілдерін меңгеру үшін инклюзивті білім беруге  бағытталған білім беру курстары ұйымдастырылса жақсы нәтижеге қол жеткізетініміз белгілі.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solidFill>
                  <a:schemeClr val="accent1">
                    <a:lumMod val="75000"/>
                  </a:schemeClr>
                </a:solidFill>
                <a:latin typeface="Times New Roman" panose="02020603050405020304" pitchFamily="18" charset="0"/>
                <a:cs typeface="Times New Roman" panose="02020603050405020304" pitchFamily="18" charset="0"/>
              </a:rPr>
              <a:t>Жалпы ПМПК мен білім беру ұйымдары тығыз байланыста болып, ерекше білім беру қажеттілігі бар балаларды әлеуметтік ортаға қосу барысында инклюзивті мәдениеттің қалыптасуына зор ықпал ететіні анық.</a:t>
            </a:r>
            <a:r>
              <a:rPr lang="ru-RU" dirty="0">
                <a:solidFill>
                  <a:schemeClr val="accent1">
                    <a:lumMod val="75000"/>
                  </a:schemeClr>
                </a:solidFill>
                <a:latin typeface="Times New Roman" panose="02020603050405020304" pitchFamily="18" charset="0"/>
                <a:cs typeface="Times New Roman" panose="02020603050405020304" pitchFamily="18" charset="0"/>
              </a:rPr>
              <a:t> </a:t>
            </a:r>
            <a:r>
              <a:rPr lang="en-US" dirty="0">
                <a:solidFill>
                  <a:schemeClr val="accent1">
                    <a:lumMod val="75000"/>
                  </a:schemeClr>
                </a:solidFill>
                <a:latin typeface="Times New Roman" panose="02020603050405020304" pitchFamily="18" charset="0"/>
                <a:cs typeface="Times New Roman" panose="02020603050405020304" pitchFamily="18" charset="0"/>
              </a:rPr>
              <a:t>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endParaRPr lang="en-US" alt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3" descr="http://belapdi.org/wp-content/uploads/2015/02/%D0%B8%D0%BD%D0%BA%D0%BB%D1%8E%D0%B7%D0%B8%D1%8F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3394" y="2780928"/>
            <a:ext cx="6924367"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929149" y="1543050"/>
            <a:ext cx="6968612" cy="714375"/>
          </a:xfrm>
          <a:prstGeom prst="rect">
            <a:avLst/>
          </a:prstGeom>
          <a:noFill/>
        </p:spPr>
        <p:txBody>
          <a:bodyPr wrap="square">
            <a:spAutoFit/>
          </a:bodyPr>
          <a:lstStyle/>
          <a:p>
            <a:pPr algn="ctr">
              <a:defRPr/>
            </a:pPr>
            <a:r>
              <a:rPr lang="ru-RU" sz="405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Назарларыңызға рахмет!</a:t>
            </a:r>
            <a:endParaRPr lang="ru-RU" sz="405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59647" y="188511"/>
            <a:ext cx="6696744" cy="648072"/>
          </a:xfrm>
        </p:spPr>
        <p:txBody>
          <a:bodyPr>
            <a:normAutofit fontScale="90000"/>
          </a:bodyPr>
          <a:lstStyle/>
          <a:p>
            <a:pPr lvl="0" algn="ctr"/>
            <a:br>
              <a:rPr lang="en-US" altLang="ru-RU" sz="1450" b="1" dirty="0" smtClean="0">
                <a:solidFill>
                  <a:srgbClr val="FF0000"/>
                </a:solidFill>
                <a:latin typeface="Times New Roman" panose="02020603050405020304" pitchFamily="18" charset="0"/>
                <a:ea typeface="+mn-ea"/>
                <a:cs typeface="Times New Roman" panose="02020603050405020304" pitchFamily="18" charset="0"/>
              </a:rPr>
            </a:br>
            <a:r>
              <a:rPr lang="en-US" altLang="ru-RU" sz="2000" b="1" dirty="0" smtClean="0">
                <a:solidFill>
                  <a:schemeClr val="bg1"/>
                </a:solidFill>
                <a:latin typeface="Times New Roman" panose="02020603050405020304" pitchFamily="18" charset="0"/>
                <a:ea typeface="+mn-ea"/>
                <a:cs typeface="Times New Roman" panose="02020603050405020304" pitchFamily="18" charset="0"/>
              </a:rPr>
              <a:t>ҚР кейбір заңнамалық актілеріне инклюзивті білім беру мәселелері бойынша өзгерістер мен толықтырулар</a:t>
            </a:r>
            <a:br>
              <a:rPr lang="en-US" altLang="ru-RU" sz="2000" b="1" dirty="0" smtClean="0">
                <a:solidFill>
                  <a:schemeClr val="bg1"/>
                </a:solidFill>
                <a:latin typeface="Times New Roman" panose="02020603050405020304" pitchFamily="18" charset="0"/>
                <a:ea typeface="+mn-ea"/>
                <a:cs typeface="Times New Roman" panose="02020603050405020304" pitchFamily="18" charset="0"/>
              </a:rPr>
            </a:br>
            <a:endParaRPr lang="en-US" altLang="ru-RU" sz="2000" b="1" dirty="0" smtClean="0">
              <a:solidFill>
                <a:schemeClr val="bg1"/>
              </a:solidFill>
              <a:latin typeface="Times New Roman" panose="02020603050405020304" pitchFamily="18" charset="0"/>
              <a:ea typeface="+mn-ea"/>
              <a:cs typeface="Times New Roman" panose="02020603050405020304" pitchFamily="18" charset="0"/>
            </a:endParaRPr>
          </a:p>
        </p:txBody>
      </p:sp>
      <p:sp>
        <p:nvSpPr>
          <p:cNvPr id="3" name="Объект 2"/>
          <p:cNvSpPr>
            <a:spLocks noGrp="1"/>
          </p:cNvSpPr>
          <p:nvPr>
            <p:ph sz="quarter" idx="4294967295"/>
          </p:nvPr>
        </p:nvSpPr>
        <p:spPr>
          <a:xfrm>
            <a:off x="683568" y="1484784"/>
            <a:ext cx="2376488" cy="4167187"/>
          </a:xfrm>
        </p:spPr>
        <p:style>
          <a:lnRef idx="1">
            <a:schemeClr val="accent5"/>
          </a:lnRef>
          <a:fillRef idx="2">
            <a:schemeClr val="accent5"/>
          </a:fillRef>
          <a:effectRef idx="1">
            <a:schemeClr val="accent5"/>
          </a:effectRef>
          <a:fontRef idx="minor">
            <a:schemeClr val="dk1"/>
          </a:fontRef>
        </p:style>
        <p:txBody>
          <a:bodyPr>
            <a:normAutofit/>
          </a:bodyPr>
          <a:lstStyle/>
          <a:p>
            <a:r>
              <a:rPr lang="en-US" sz="1400" dirty="0" smtClean="0">
                <a:solidFill>
                  <a:srgbClr val="002060"/>
                </a:solidFill>
                <a:latin typeface="Times New Roman" panose="02020603050405020304"/>
                <a:ea typeface="Calibri" panose="020F0502020204030204"/>
                <a:cs typeface="Times New Roman" panose="02020603050405020304"/>
              </a:rPr>
              <a:t>ҚР БҒМ –нің 2007 жылғы 27 шілдедегі №319 «</a:t>
            </a:r>
            <a:r>
              <a:rPr lang="en-US" sz="1400" b="1" dirty="0" smtClean="0">
                <a:solidFill>
                  <a:srgbClr val="002060"/>
                </a:solidFill>
                <a:latin typeface="Times New Roman" panose="02020603050405020304"/>
                <a:ea typeface="Calibri" panose="020F0502020204030204"/>
                <a:cs typeface="Times New Roman" panose="02020603050405020304"/>
              </a:rPr>
              <a:t>Білім туралы </a:t>
            </a:r>
            <a:r>
              <a:rPr lang="en-US" sz="1400" dirty="0" smtClean="0">
                <a:solidFill>
                  <a:srgbClr val="002060"/>
                </a:solidFill>
                <a:latin typeface="Times New Roman" panose="02020603050405020304"/>
                <a:ea typeface="Calibri" panose="020F0502020204030204"/>
                <a:cs typeface="Times New Roman" panose="02020603050405020304"/>
              </a:rPr>
              <a:t>Заңы</a:t>
            </a:r>
            <a:endParaRPr lang="en-US" sz="1400" dirty="0" smtClean="0">
              <a:solidFill>
                <a:srgbClr val="002060"/>
              </a:solidFill>
              <a:latin typeface="Times New Roman" panose="02020603050405020304"/>
              <a:ea typeface="Calibri" panose="020F0502020204030204"/>
              <a:cs typeface="Times New Roman" panose="02020603050405020304"/>
            </a:endParaRPr>
          </a:p>
          <a:p>
            <a:endParaRPr lang="en-US" sz="1800" dirty="0">
              <a:solidFill>
                <a:srgbClr val="002060"/>
              </a:solidFill>
              <a:latin typeface="Times New Roman" panose="02020603050405020304"/>
              <a:cs typeface="Times New Roman" panose="02020603050405020304"/>
            </a:endParaRPr>
          </a:p>
          <a:p>
            <a:endParaRPr lang="en-US" sz="1300" dirty="0" smtClean="0">
              <a:solidFill>
                <a:srgbClr val="002060"/>
              </a:solidFill>
              <a:latin typeface="Times New Roman" panose="02020603050405020304"/>
              <a:cs typeface="Times New Roman" panose="02020603050405020304"/>
            </a:endParaRPr>
          </a:p>
          <a:p>
            <a:endParaRPr lang="en-US" sz="1300" dirty="0">
              <a:solidFill>
                <a:srgbClr val="002060"/>
              </a:solidFill>
              <a:latin typeface="Times New Roman" panose="02020603050405020304"/>
              <a:cs typeface="Times New Roman" panose="02020603050405020304"/>
            </a:endParaRPr>
          </a:p>
          <a:p>
            <a:endParaRPr lang="en-US" sz="1300" dirty="0" smtClean="0">
              <a:solidFill>
                <a:srgbClr val="002060"/>
              </a:solidFill>
              <a:latin typeface="Times New Roman" panose="02020603050405020304"/>
              <a:cs typeface="Times New Roman" panose="02020603050405020304"/>
            </a:endParaRPr>
          </a:p>
          <a:p>
            <a:endParaRPr lang="en-US" sz="1300" dirty="0" smtClean="0">
              <a:solidFill>
                <a:srgbClr val="002060"/>
              </a:solidFill>
              <a:latin typeface="Times New Roman" panose="02020603050405020304"/>
              <a:cs typeface="Times New Roman" panose="02020603050405020304"/>
            </a:endParaRPr>
          </a:p>
          <a:p>
            <a:endParaRPr lang="en-US" sz="1300" dirty="0">
              <a:solidFill>
                <a:srgbClr val="002060"/>
              </a:solidFill>
              <a:latin typeface="Times New Roman" panose="02020603050405020304"/>
              <a:cs typeface="Times New Roman" panose="02020603050405020304"/>
            </a:endParaRPr>
          </a:p>
          <a:p>
            <a:endParaRPr lang="en-US" sz="1300" dirty="0">
              <a:ln>
                <a:solidFill>
                  <a:sysClr val="windowText" lastClr="000000"/>
                </a:solidFill>
              </a:ln>
              <a:solidFill>
                <a:srgbClr val="002060"/>
              </a:solidFill>
              <a:latin typeface="Times New Roman" panose="02020603050405020304"/>
              <a:cs typeface="Times New Roman" panose="02020603050405020304"/>
            </a:endParaRPr>
          </a:p>
          <a:p>
            <a:endParaRPr lang="en-US" sz="1300" dirty="0" smtClean="0">
              <a:solidFill>
                <a:srgbClr val="002060"/>
              </a:solidFill>
              <a:latin typeface="Times New Roman" panose="02020603050405020304"/>
              <a:cs typeface="Times New Roman" panose="02020603050405020304"/>
            </a:endParaRPr>
          </a:p>
          <a:p>
            <a:r>
              <a:rPr lang="en-US" sz="1400" dirty="0">
                <a:solidFill>
                  <a:srgbClr val="002060"/>
                </a:solidFill>
                <a:latin typeface="Times New Roman" panose="02020603050405020304"/>
                <a:ea typeface="Calibri" panose="020F0502020204030204"/>
              </a:rPr>
              <a:t>ҚР 2025 жылға дейінгі Стратегиялық даму жоспары 1:1 тарауы </a:t>
            </a:r>
            <a:endParaRPr lang="ru-RU" sz="1400" dirty="0">
              <a:solidFill>
                <a:srgbClr val="002060"/>
              </a:solidFill>
            </a:endParaRPr>
          </a:p>
        </p:txBody>
      </p:sp>
      <p:sp>
        <p:nvSpPr>
          <p:cNvPr id="4" name="Объект 3"/>
          <p:cNvSpPr>
            <a:spLocks noGrp="1"/>
          </p:cNvSpPr>
          <p:nvPr>
            <p:ph sz="quarter" idx="4294967295"/>
          </p:nvPr>
        </p:nvSpPr>
        <p:spPr>
          <a:xfrm>
            <a:off x="3923928" y="1484785"/>
            <a:ext cx="4752528" cy="4032448"/>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just">
              <a:lnSpc>
                <a:spcPct val="115000"/>
              </a:lnSpc>
              <a:spcAft>
                <a:spcPts val="1000"/>
              </a:spcAft>
            </a:pPr>
            <a:r>
              <a:rPr lang="en-US" sz="1400" dirty="0" smtClean="0">
                <a:latin typeface="Times New Roman" panose="02020603050405020304"/>
                <a:ea typeface="Calibri" panose="020F0502020204030204"/>
                <a:cs typeface="Times New Roman" panose="02020603050405020304"/>
              </a:rPr>
              <a:t> </a:t>
            </a:r>
            <a:r>
              <a:rPr lang="en-US" sz="1400" dirty="0">
                <a:solidFill>
                  <a:srgbClr val="002060"/>
                </a:solidFill>
                <a:latin typeface="Times New Roman" panose="02020603050405020304"/>
                <a:ea typeface="Calibri" panose="020F0502020204030204"/>
                <a:cs typeface="Times New Roman" panose="02020603050405020304"/>
              </a:rPr>
              <a:t>8 бап, 6 тармағы – мемлекет инклюзивті білім берудің мақсатын іске асыра отырып, білім берудің барлық деңгейінде даму мүмкіндігі шектеулі азаматтарға олардың білім алуына, дамуындағы ауытқуды түзетуіне және әлеуметтік бейімделуіне арнайы жағдайлар жасауды қамтамасыз етеді.</a:t>
            </a:r>
            <a:endParaRPr lang="ru-RU" sz="1100" dirty="0">
              <a:solidFill>
                <a:srgbClr val="002060"/>
              </a:solidFill>
              <a:latin typeface="Calibri" panose="020F0502020204030204"/>
              <a:ea typeface="Calibri" panose="020F0502020204030204"/>
              <a:cs typeface="Times New Roman" panose="02020603050405020304"/>
            </a:endParaRPr>
          </a:p>
          <a:p>
            <a:pPr algn="just">
              <a:lnSpc>
                <a:spcPct val="110000"/>
              </a:lnSpc>
              <a:spcAft>
                <a:spcPts val="1000"/>
              </a:spcAft>
            </a:pPr>
            <a:r>
              <a:rPr lang="en-US" sz="1400" dirty="0">
                <a:solidFill>
                  <a:srgbClr val="002060"/>
                </a:solidFill>
                <a:latin typeface="Times New Roman" panose="02020603050405020304"/>
                <a:ea typeface="Calibri" panose="020F0502020204030204"/>
                <a:cs typeface="Times New Roman" panose="02020603050405020304"/>
              </a:rPr>
              <a:t>11 бабы, тармақ, 14 тармақшасында- ерекше б/б қажеттіліктері бар балалардың білім алуы үшін білім алушылардың жеке ерекшеліктерін ескере отырып, арнайы жағдайлар жасау білім беру жүйесінің міндеті болып табылады</a:t>
            </a:r>
            <a:r>
              <a:rPr lang="en-US" sz="1400" dirty="0" smtClean="0">
                <a:solidFill>
                  <a:srgbClr val="002060"/>
                </a:solidFill>
                <a:latin typeface="Times New Roman" panose="02020603050405020304"/>
                <a:ea typeface="Calibri" panose="020F0502020204030204"/>
                <a:cs typeface="Times New Roman" panose="02020603050405020304"/>
              </a:rPr>
              <a:t>.</a:t>
            </a:r>
            <a:endParaRPr lang="en-US" sz="1400" dirty="0" smtClean="0">
              <a:solidFill>
                <a:srgbClr val="002060"/>
              </a:solidFill>
              <a:latin typeface="Times New Roman" panose="02020603050405020304"/>
              <a:ea typeface="Calibri" panose="020F0502020204030204"/>
              <a:cs typeface="Times New Roman" panose="02020603050405020304"/>
            </a:endParaRPr>
          </a:p>
          <a:p>
            <a:pPr algn="just">
              <a:lnSpc>
                <a:spcPct val="110000"/>
              </a:lnSpc>
              <a:spcAft>
                <a:spcPts val="1000"/>
              </a:spcAft>
            </a:pPr>
            <a:r>
              <a:rPr lang="en-US" sz="1400" dirty="0" smtClean="0">
                <a:solidFill>
                  <a:srgbClr val="002060"/>
                </a:solidFill>
                <a:latin typeface="Times New Roman" panose="02020603050405020304"/>
                <a:ea typeface="Calibri" panose="020F0502020204030204"/>
              </a:rPr>
              <a:t>8 </a:t>
            </a:r>
            <a:r>
              <a:rPr lang="en-US" sz="1400" dirty="0">
                <a:solidFill>
                  <a:srgbClr val="002060"/>
                </a:solidFill>
                <a:latin typeface="Times New Roman" panose="02020603050405020304"/>
                <a:ea typeface="Calibri" panose="020F0502020204030204"/>
              </a:rPr>
              <a:t>бап, 5-5 тармақшаларында «Мемлекет даму мүмкіндігі шектеулі азаматтардың білім алуына, дамуындағы ауытқуды түзетуіне және әлеуметтік жағдай жасауды қамтамасыз </a:t>
            </a:r>
            <a:r>
              <a:rPr lang="en-US" sz="1400" dirty="0" smtClean="0">
                <a:solidFill>
                  <a:srgbClr val="002060"/>
                </a:solidFill>
                <a:latin typeface="Times New Roman" panose="02020603050405020304"/>
                <a:ea typeface="Calibri" panose="020F0502020204030204"/>
              </a:rPr>
              <a:t>етеді.</a:t>
            </a:r>
            <a:endParaRPr lang="en-US" sz="1400" dirty="0" smtClean="0">
              <a:solidFill>
                <a:srgbClr val="002060"/>
              </a:solidFill>
              <a:latin typeface="Times New Roman" panose="02020603050405020304"/>
              <a:ea typeface="Calibri" panose="020F0502020204030204"/>
            </a:endParaRPr>
          </a:p>
          <a:p>
            <a:r>
              <a:rPr lang="en-US" sz="1400" b="1" dirty="0">
                <a:solidFill>
                  <a:srgbClr val="002060"/>
                </a:solidFill>
                <a:latin typeface="Times New Roman" panose="02020603050405020304"/>
                <a:ea typeface="Calibri" panose="020F0502020204030204"/>
              </a:rPr>
              <a:t>2011 жылдан </a:t>
            </a:r>
            <a:r>
              <a:rPr lang="en-US" sz="1400" dirty="0">
                <a:solidFill>
                  <a:srgbClr val="002060"/>
                </a:solidFill>
                <a:latin typeface="Times New Roman" panose="02020603050405020304"/>
                <a:ea typeface="Calibri" panose="020F0502020204030204"/>
              </a:rPr>
              <a:t>бастап инклюзивті білім беру кезеңімен енгізілді</a:t>
            </a:r>
            <a:r>
              <a:rPr lang="en-US" sz="1400" dirty="0" smtClean="0">
                <a:solidFill>
                  <a:srgbClr val="002060"/>
                </a:solidFill>
                <a:latin typeface="Times New Roman" panose="02020603050405020304"/>
                <a:ea typeface="Calibri" panose="020F0502020204030204"/>
              </a:rPr>
              <a:t>. Қолжетімділік </a:t>
            </a:r>
            <a:r>
              <a:rPr lang="en-US" sz="1400" dirty="0">
                <a:solidFill>
                  <a:srgbClr val="002060"/>
                </a:solidFill>
                <a:latin typeface="Times New Roman" panose="02020603050405020304"/>
                <a:ea typeface="Calibri" panose="020F0502020204030204"/>
              </a:rPr>
              <a:t>пен инклюзивті білім беруді </a:t>
            </a:r>
            <a:r>
              <a:rPr lang="en-US" sz="1400" dirty="0" smtClean="0">
                <a:solidFill>
                  <a:srgbClr val="002060"/>
                </a:solidFill>
                <a:latin typeface="Times New Roman" panose="02020603050405020304"/>
                <a:ea typeface="Calibri" panose="020F0502020204030204"/>
              </a:rPr>
              <a:t>дамытуды айқындады.</a:t>
            </a:r>
            <a:endParaRPr lang="ru-RU" sz="1400"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2502536" y="188595"/>
            <a:ext cx="4758690" cy="398780"/>
          </a:xfrm>
          <a:prstGeom prst="rect">
            <a:avLst/>
          </a:prstGeom>
          <a:noFill/>
        </p:spPr>
        <p:txBody>
          <a:bodyPr wrap="none" rtlCol="0">
            <a:spAutoFit/>
          </a:bodyPr>
          <a:lstStyle/>
          <a:p>
            <a:pPr lvl="0" algn="ctr" eaLnBrk="0" fontAlgn="base" hangingPunct="0">
              <a:spcBef>
                <a:spcPct val="0"/>
              </a:spcBef>
              <a:spcAft>
                <a:spcPct val="0"/>
              </a:spcAft>
              <a:tabLst>
                <a:tab pos="228600" algn="l"/>
                <a:tab pos="2343150" algn="l"/>
              </a:tabLst>
            </a:pPr>
            <a:r>
              <a:rPr lang="en-US" sz="2000" dirty="0">
                <a:solidFill>
                  <a:schemeClr val="bg1"/>
                </a:solidFill>
                <a:latin typeface="Times New Roman" panose="02020603050405020304" pitchFamily="18" charset="0"/>
                <a:cs typeface="Times New Roman" panose="02020603050405020304" pitchFamily="18" charset="0"/>
                <a:sym typeface="+mn-ea"/>
              </a:rPr>
              <a:t>Қызылорда облысының ПМПК-лар желісі</a:t>
            </a:r>
            <a:endParaRPr lang="en-US" sz="2000" dirty="0" smtClean="0">
              <a:solidFill>
                <a:schemeClr val="bg1"/>
              </a:solidFill>
              <a:latin typeface="Times New Roman" panose="02020603050405020304" pitchFamily="18" charset="0"/>
              <a:cs typeface="Times New Roman" panose="02020603050405020304" pitchFamily="18" charset="0"/>
              <a:sym typeface="+mn-ea"/>
            </a:endParaRPr>
          </a:p>
        </p:txBody>
      </p:sp>
      <p:sp>
        <p:nvSpPr>
          <p:cNvPr id="9" name="Текстовое поле 8"/>
          <p:cNvSpPr txBox="1"/>
          <p:nvPr/>
        </p:nvSpPr>
        <p:spPr>
          <a:xfrm>
            <a:off x="6117908" y="5303520"/>
            <a:ext cx="233680" cy="337185"/>
          </a:xfrm>
          <a:prstGeom prst="rect">
            <a:avLst/>
          </a:prstGeom>
          <a:noFill/>
        </p:spPr>
        <p:txBody>
          <a:bodyPr wrap="none" rtlCol="0">
            <a:spAutoFit/>
          </a:bodyPr>
          <a:lstStyle/>
          <a:p>
            <a:pPr marL="0" indent="0" algn="ctr">
              <a:buNone/>
            </a:pPr>
            <a:r>
              <a:rPr lang="en-US" altLang="en-US" sz="1600" dirty="0" smtClean="0">
                <a:solidFill>
                  <a:srgbClr val="002060"/>
                </a:solidFill>
                <a:latin typeface="Times New Roman" panose="02020603050405020304" pitchFamily="18" charset="0"/>
                <a:cs typeface="Times New Roman" panose="02020603050405020304" pitchFamily="18" charset="0"/>
                <a:sym typeface="+mn-ea"/>
              </a:rPr>
              <a:t> </a:t>
            </a:r>
            <a:endParaRPr lang="en-US" altLang="en-US" sz="1600" dirty="0">
              <a:solidFill>
                <a:srgbClr val="002060"/>
              </a:solidFill>
              <a:latin typeface="Times New Roman" panose="02020603050405020304" pitchFamily="18" charset="0"/>
              <a:cs typeface="Times New Roman" panose="02020603050405020304" pitchFamily="18" charset="0"/>
              <a:sym typeface="+mn-ea"/>
            </a:endParaRPr>
          </a:p>
        </p:txBody>
      </p:sp>
      <p:sp>
        <p:nvSpPr>
          <p:cNvPr id="30" name="Текстовое поле 29"/>
          <p:cNvSpPr txBox="1"/>
          <p:nvPr/>
        </p:nvSpPr>
        <p:spPr>
          <a:xfrm>
            <a:off x="181101" y="3749040"/>
            <a:ext cx="8951361" cy="923330"/>
          </a:xfrm>
          <a:prstGeom prst="rect">
            <a:avLst/>
          </a:prstGeom>
          <a:noFill/>
        </p:spPr>
        <p:txBody>
          <a:bodyPr wrap="none" rtlCol="0" anchor="t">
            <a:spAutoFit/>
          </a:bodyPr>
          <a:lstStyle/>
          <a:p>
            <a:pPr algn="ctr"/>
            <a:r>
              <a:rPr 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ПМПК-лар желісін кеңейту мақсатында   60 мың баладан 50 мың балаға 1 ПМПК ашу </a:t>
            </a:r>
            <a:endParaRPr 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algn="ctr"/>
            <a:r>
              <a:rPr 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туралы мемлекет басшысының </a:t>
            </a:r>
            <a:r>
              <a:rPr lang="en-US" dirty="0" err="1"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тапсырмасы</a:t>
            </a:r>
            <a:r>
              <a:rPr lang="en-US" altLang="en-US" dirty="0" err="1"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мен</a:t>
            </a:r>
            <a:r>
              <a:rPr lang="en-US" alt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alt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«Білімді ұлт сапалы білім беру» жобасы </a:t>
            </a:r>
            <a:endParaRPr lang="en-US" alt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a:p>
            <a:pPr algn="ctr"/>
            <a:r>
              <a:rPr lang="en-US" alt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аясында Қызылорда қаласынан №3</a:t>
            </a:r>
            <a:r>
              <a:rPr lang="en-US" alt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alt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rPr>
              <a:t>ПМПК ашылды.</a:t>
            </a:r>
            <a:endParaRPr lang="en-US" altLang="en-US"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sym typeface="+mn-ea"/>
            </a:endParaRPr>
          </a:p>
        </p:txBody>
      </p:sp>
      <p:grpSp>
        <p:nvGrpSpPr>
          <p:cNvPr id="31" name="Group 16"/>
          <p:cNvGrpSpPr/>
          <p:nvPr/>
        </p:nvGrpSpPr>
        <p:grpSpPr bwMode="auto">
          <a:xfrm>
            <a:off x="1289344" y="4542788"/>
            <a:ext cx="6764338" cy="1098549"/>
            <a:chOff x="953" y="-174"/>
            <a:chExt cx="10539" cy="2067"/>
          </a:xfrm>
        </p:grpSpPr>
        <p:pic>
          <p:nvPicPr>
            <p:cNvPr id="2076" name="Picture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2" y="-175"/>
              <a:ext cx="4181" cy="204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 y="-148"/>
              <a:ext cx="4184" cy="204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 y="-165"/>
              <a:ext cx="4184" cy="204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25"/>
            <p:cNvSpPr>
              <a:spLocks noChangeArrowheads="1"/>
            </p:cNvSpPr>
            <p:nvPr/>
          </p:nvSpPr>
          <p:spPr bwMode="auto">
            <a:xfrm>
              <a:off x="4231" y="80"/>
              <a:ext cx="600" cy="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33" name="Freeform 24"/>
            <p:cNvSpPr/>
            <p:nvPr/>
          </p:nvSpPr>
          <p:spPr bwMode="auto">
            <a:xfrm>
              <a:off x="4410" y="375"/>
              <a:ext cx="306" cy="463"/>
            </a:xfrm>
            <a:custGeom>
              <a:avLst/>
              <a:gdLst>
                <a:gd name="T0" fmla="+- 0 4557 4411"/>
                <a:gd name="T1" fmla="*/ T0 w 306"/>
                <a:gd name="T2" fmla="+- 0 376 376"/>
                <a:gd name="T3" fmla="*/ 376 h 463"/>
                <a:gd name="T4" fmla="+- 0 4487 4411"/>
                <a:gd name="T5" fmla="*/ T4 w 306"/>
                <a:gd name="T6" fmla="+- 0 386 376"/>
                <a:gd name="T7" fmla="*/ 386 h 463"/>
                <a:gd name="T8" fmla="+- 0 4425 4411"/>
                <a:gd name="T9" fmla="*/ T8 w 306"/>
                <a:gd name="T10" fmla="+- 0 419 376"/>
                <a:gd name="T11" fmla="*/ 419 h 463"/>
                <a:gd name="T12" fmla="+- 0 4419 4411"/>
                <a:gd name="T13" fmla="*/ T12 w 306"/>
                <a:gd name="T14" fmla="+- 0 445 376"/>
                <a:gd name="T15" fmla="*/ 445 h 463"/>
                <a:gd name="T16" fmla="+- 0 4420 4411"/>
                <a:gd name="T17" fmla="*/ T16 w 306"/>
                <a:gd name="T18" fmla="+- 0 466 376"/>
                <a:gd name="T19" fmla="*/ 466 h 463"/>
                <a:gd name="T20" fmla="+- 0 4430 4411"/>
                <a:gd name="T21" fmla="*/ T20 w 306"/>
                <a:gd name="T22" fmla="+- 0 493 376"/>
                <a:gd name="T23" fmla="*/ 493 h 463"/>
                <a:gd name="T24" fmla="+- 0 4435 4411"/>
                <a:gd name="T25" fmla="*/ T24 w 306"/>
                <a:gd name="T26" fmla="+- 0 493 376"/>
                <a:gd name="T27" fmla="*/ 493 h 463"/>
                <a:gd name="T28" fmla="+- 0 4439 4411"/>
                <a:gd name="T29" fmla="*/ T28 w 306"/>
                <a:gd name="T30" fmla="+- 0 492 376"/>
                <a:gd name="T31" fmla="*/ 492 h 463"/>
                <a:gd name="T32" fmla="+- 0 4456 4411"/>
                <a:gd name="T33" fmla="*/ T32 w 306"/>
                <a:gd name="T34" fmla="+- 0 480 376"/>
                <a:gd name="T35" fmla="*/ 480 h 463"/>
                <a:gd name="T36" fmla="+- 0 4473 4411"/>
                <a:gd name="T37" fmla="*/ T36 w 306"/>
                <a:gd name="T38" fmla="+- 0 472 376"/>
                <a:gd name="T39" fmla="*/ 472 h 463"/>
                <a:gd name="T40" fmla="+- 0 4482 4411"/>
                <a:gd name="T41" fmla="*/ T40 w 306"/>
                <a:gd name="T42" fmla="+- 0 468 376"/>
                <a:gd name="T43" fmla="*/ 468 h 463"/>
                <a:gd name="T44" fmla="+- 0 4503 4411"/>
                <a:gd name="T45" fmla="*/ T44 w 306"/>
                <a:gd name="T46" fmla="+- 0 461 376"/>
                <a:gd name="T47" fmla="*/ 461 h 463"/>
                <a:gd name="T48" fmla="+- 0 4516 4411"/>
                <a:gd name="T49" fmla="*/ T48 w 306"/>
                <a:gd name="T50" fmla="+- 0 459 376"/>
                <a:gd name="T51" fmla="*/ 459 h 463"/>
                <a:gd name="T52" fmla="+- 0 4539 4411"/>
                <a:gd name="T53" fmla="*/ T52 w 306"/>
                <a:gd name="T54" fmla="+- 0 459 376"/>
                <a:gd name="T55" fmla="*/ 459 h 463"/>
                <a:gd name="T56" fmla="+- 0 4587 4411"/>
                <a:gd name="T57" fmla="*/ T56 w 306"/>
                <a:gd name="T58" fmla="+- 0 500 376"/>
                <a:gd name="T59" fmla="*/ 500 h 463"/>
                <a:gd name="T60" fmla="+- 0 4588 4411"/>
                <a:gd name="T61" fmla="*/ T60 w 306"/>
                <a:gd name="T62" fmla="+- 0 508 376"/>
                <a:gd name="T63" fmla="*/ 508 h 463"/>
                <a:gd name="T64" fmla="+- 0 4588 4411"/>
                <a:gd name="T65" fmla="*/ T64 w 306"/>
                <a:gd name="T66" fmla="+- 0 524 376"/>
                <a:gd name="T67" fmla="*/ 524 h 463"/>
                <a:gd name="T68" fmla="+- 0 4569 4411"/>
                <a:gd name="T69" fmla="*/ T68 w 306"/>
                <a:gd name="T70" fmla="+- 0 582 376"/>
                <a:gd name="T71" fmla="*/ 582 h 463"/>
                <a:gd name="T72" fmla="+- 0 4535 4411"/>
                <a:gd name="T73" fmla="*/ T72 w 306"/>
                <a:gd name="T74" fmla="+- 0 631 376"/>
                <a:gd name="T75" fmla="*/ 631 h 463"/>
                <a:gd name="T76" fmla="+- 0 4426 4411"/>
                <a:gd name="T77" fmla="*/ T76 w 306"/>
                <a:gd name="T78" fmla="+- 0 749 376"/>
                <a:gd name="T79" fmla="*/ 749 h 463"/>
                <a:gd name="T80" fmla="+- 0 4420 4411"/>
                <a:gd name="T81" fmla="*/ T80 w 306"/>
                <a:gd name="T82" fmla="+- 0 757 376"/>
                <a:gd name="T83" fmla="*/ 757 h 463"/>
                <a:gd name="T84" fmla="+- 0 4411 4411"/>
                <a:gd name="T85" fmla="*/ T84 w 306"/>
                <a:gd name="T86" fmla="+- 0 792 376"/>
                <a:gd name="T87" fmla="*/ 792 h 463"/>
                <a:gd name="T88" fmla="+- 0 4411 4411"/>
                <a:gd name="T89" fmla="*/ T88 w 306"/>
                <a:gd name="T90" fmla="+- 0 808 376"/>
                <a:gd name="T91" fmla="*/ 808 h 463"/>
                <a:gd name="T92" fmla="+- 0 4435 4411"/>
                <a:gd name="T93" fmla="*/ T92 w 306"/>
                <a:gd name="T94" fmla="+- 0 839 376"/>
                <a:gd name="T95" fmla="*/ 839 h 463"/>
                <a:gd name="T96" fmla="+- 0 4704 4411"/>
                <a:gd name="T97" fmla="*/ T96 w 306"/>
                <a:gd name="T98" fmla="+- 0 839 376"/>
                <a:gd name="T99" fmla="*/ 839 h 463"/>
                <a:gd name="T100" fmla="+- 0 4716 4411"/>
                <a:gd name="T101" fmla="*/ T100 w 306"/>
                <a:gd name="T102" fmla="+- 0 808 376"/>
                <a:gd name="T103" fmla="*/ 808 h 463"/>
                <a:gd name="T104" fmla="+- 0 4716 4411"/>
                <a:gd name="T105" fmla="*/ T104 w 306"/>
                <a:gd name="T106" fmla="+- 0 789 376"/>
                <a:gd name="T107" fmla="*/ 789 h 463"/>
                <a:gd name="T108" fmla="+- 0 4521 4411"/>
                <a:gd name="T109" fmla="*/ T108 w 306"/>
                <a:gd name="T110" fmla="+- 0 764 376"/>
                <a:gd name="T111" fmla="*/ 764 h 463"/>
                <a:gd name="T112" fmla="+- 0 4593 4411"/>
                <a:gd name="T113" fmla="*/ T112 w 306"/>
                <a:gd name="T114" fmla="+- 0 690 376"/>
                <a:gd name="T115" fmla="*/ 690 h 463"/>
                <a:gd name="T116" fmla="+- 0 4638 4411"/>
                <a:gd name="T117" fmla="*/ T116 w 306"/>
                <a:gd name="T118" fmla="+- 0 639 376"/>
                <a:gd name="T119" fmla="*/ 639 h 463"/>
                <a:gd name="T120" fmla="+- 0 4676 4411"/>
                <a:gd name="T121" fmla="*/ T120 w 306"/>
                <a:gd name="T122" fmla="+- 0 585 376"/>
                <a:gd name="T123" fmla="*/ 585 h 463"/>
                <a:gd name="T124" fmla="+- 0 4695 4411"/>
                <a:gd name="T125" fmla="*/ T124 w 306"/>
                <a:gd name="T126" fmla="+- 0 528 376"/>
                <a:gd name="T127" fmla="*/ 528 h 463"/>
                <a:gd name="T128" fmla="+- 0 4698 4411"/>
                <a:gd name="T129" fmla="*/ T128 w 306"/>
                <a:gd name="T130" fmla="+- 0 495 376"/>
                <a:gd name="T131" fmla="*/ 495 h 463"/>
                <a:gd name="T132" fmla="+- 0 4697 4411"/>
                <a:gd name="T133" fmla="*/ T132 w 306"/>
                <a:gd name="T134" fmla="+- 0 482 376"/>
                <a:gd name="T135" fmla="*/ 482 h 463"/>
                <a:gd name="T136" fmla="+- 0 4671 4411"/>
                <a:gd name="T137" fmla="*/ T136 w 306"/>
                <a:gd name="T138" fmla="+- 0 418 376"/>
                <a:gd name="T139" fmla="*/ 418 h 463"/>
                <a:gd name="T140" fmla="+- 0 4619 4411"/>
                <a:gd name="T141" fmla="*/ T140 w 306"/>
                <a:gd name="T142" fmla="+- 0 385 376"/>
                <a:gd name="T143" fmla="*/ 385 h 463"/>
                <a:gd name="T144" fmla="+- 0 4574 4411"/>
                <a:gd name="T145" fmla="*/ T144 w 306"/>
                <a:gd name="T146" fmla="+- 0 376 376"/>
                <a:gd name="T147" fmla="*/ 376 h 463"/>
                <a:gd name="T148" fmla="+- 0 4557 4411"/>
                <a:gd name="T149" fmla="*/ T148 w 306"/>
                <a:gd name="T150" fmla="+- 0 376 376"/>
                <a:gd name="T151" fmla="*/ 376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306" h="463">
                  <a:moveTo>
                    <a:pt x="146" y="0"/>
                  </a:moveTo>
                  <a:lnTo>
                    <a:pt x="76" y="10"/>
                  </a:lnTo>
                  <a:lnTo>
                    <a:pt x="14" y="43"/>
                  </a:lnTo>
                  <a:lnTo>
                    <a:pt x="8" y="69"/>
                  </a:lnTo>
                  <a:lnTo>
                    <a:pt x="9" y="90"/>
                  </a:lnTo>
                  <a:lnTo>
                    <a:pt x="19" y="117"/>
                  </a:lnTo>
                  <a:lnTo>
                    <a:pt x="24" y="117"/>
                  </a:lnTo>
                  <a:lnTo>
                    <a:pt x="28" y="116"/>
                  </a:lnTo>
                  <a:lnTo>
                    <a:pt x="45" y="104"/>
                  </a:lnTo>
                  <a:lnTo>
                    <a:pt x="62" y="96"/>
                  </a:lnTo>
                  <a:lnTo>
                    <a:pt x="71" y="92"/>
                  </a:lnTo>
                  <a:lnTo>
                    <a:pt x="92" y="85"/>
                  </a:lnTo>
                  <a:lnTo>
                    <a:pt x="105" y="83"/>
                  </a:lnTo>
                  <a:lnTo>
                    <a:pt x="128" y="83"/>
                  </a:lnTo>
                  <a:lnTo>
                    <a:pt x="176" y="124"/>
                  </a:lnTo>
                  <a:lnTo>
                    <a:pt x="177" y="132"/>
                  </a:lnTo>
                  <a:lnTo>
                    <a:pt x="177" y="148"/>
                  </a:lnTo>
                  <a:lnTo>
                    <a:pt x="158" y="206"/>
                  </a:lnTo>
                  <a:lnTo>
                    <a:pt x="124" y="255"/>
                  </a:lnTo>
                  <a:lnTo>
                    <a:pt x="15" y="373"/>
                  </a:lnTo>
                  <a:lnTo>
                    <a:pt x="9" y="381"/>
                  </a:lnTo>
                  <a:lnTo>
                    <a:pt x="0" y="416"/>
                  </a:lnTo>
                  <a:lnTo>
                    <a:pt x="0" y="432"/>
                  </a:lnTo>
                  <a:lnTo>
                    <a:pt x="24" y="463"/>
                  </a:lnTo>
                  <a:lnTo>
                    <a:pt x="293" y="463"/>
                  </a:lnTo>
                  <a:lnTo>
                    <a:pt x="305" y="432"/>
                  </a:lnTo>
                  <a:lnTo>
                    <a:pt x="305" y="413"/>
                  </a:lnTo>
                  <a:lnTo>
                    <a:pt x="110" y="388"/>
                  </a:lnTo>
                  <a:lnTo>
                    <a:pt x="182" y="314"/>
                  </a:lnTo>
                  <a:lnTo>
                    <a:pt x="227" y="263"/>
                  </a:lnTo>
                  <a:lnTo>
                    <a:pt x="265" y="209"/>
                  </a:lnTo>
                  <a:lnTo>
                    <a:pt x="284" y="152"/>
                  </a:lnTo>
                  <a:lnTo>
                    <a:pt x="287" y="119"/>
                  </a:lnTo>
                  <a:lnTo>
                    <a:pt x="286" y="106"/>
                  </a:lnTo>
                  <a:lnTo>
                    <a:pt x="260" y="42"/>
                  </a:lnTo>
                  <a:lnTo>
                    <a:pt x="208" y="9"/>
                  </a:lnTo>
                  <a:lnTo>
                    <a:pt x="163" y="0"/>
                  </a:lnTo>
                  <a:lnTo>
                    <a:pt x="146" y="0"/>
                  </a:lnTo>
                  <a:close/>
                </a:path>
              </a:pathLst>
            </a:custGeom>
            <a:solidFill>
              <a:srgbClr val="F6C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34" name="Freeform 23"/>
            <p:cNvSpPr/>
            <p:nvPr/>
          </p:nvSpPr>
          <p:spPr bwMode="auto">
            <a:xfrm>
              <a:off x="4410" y="375"/>
              <a:ext cx="306" cy="463"/>
            </a:xfrm>
            <a:custGeom>
              <a:avLst/>
              <a:gdLst>
                <a:gd name="T0" fmla="+- 0 4619 4411"/>
                <a:gd name="T1" fmla="*/ T0 w 306"/>
                <a:gd name="T2" fmla="+- 0 385 376"/>
                <a:gd name="T3" fmla="*/ 385 h 463"/>
                <a:gd name="T4" fmla="+- 0 4697 4411"/>
                <a:gd name="T5" fmla="*/ T4 w 306"/>
                <a:gd name="T6" fmla="+- 0 482 376"/>
                <a:gd name="T7" fmla="*/ 482 h 463"/>
                <a:gd name="T8" fmla="+- 0 4698 4411"/>
                <a:gd name="T9" fmla="*/ T8 w 306"/>
                <a:gd name="T10" fmla="+- 0 506 376"/>
                <a:gd name="T11" fmla="*/ 506 h 463"/>
                <a:gd name="T12" fmla="+- 0 4650 4411"/>
                <a:gd name="T13" fmla="*/ T12 w 306"/>
                <a:gd name="T14" fmla="+- 0 625 376"/>
                <a:gd name="T15" fmla="*/ 625 h 463"/>
                <a:gd name="T16" fmla="+- 0 4574 4411"/>
                <a:gd name="T17" fmla="*/ T16 w 306"/>
                <a:gd name="T18" fmla="+- 0 709 376"/>
                <a:gd name="T19" fmla="*/ 709 h 463"/>
                <a:gd name="T20" fmla="+- 0 4700 4411"/>
                <a:gd name="T21" fmla="*/ T20 w 306"/>
                <a:gd name="T22" fmla="+- 0 764 376"/>
                <a:gd name="T23" fmla="*/ 764 h 463"/>
                <a:gd name="T24" fmla="+- 0 4705 4411"/>
                <a:gd name="T25" fmla="*/ T24 w 306"/>
                <a:gd name="T26" fmla="+- 0 764 376"/>
                <a:gd name="T27" fmla="*/ 764 h 463"/>
                <a:gd name="T28" fmla="+- 0 4709 4411"/>
                <a:gd name="T29" fmla="*/ T28 w 306"/>
                <a:gd name="T30" fmla="+- 0 767 376"/>
                <a:gd name="T31" fmla="*/ 767 h 463"/>
                <a:gd name="T32" fmla="+- 0 4712 4411"/>
                <a:gd name="T33" fmla="*/ T32 w 306"/>
                <a:gd name="T34" fmla="+- 0 772 376"/>
                <a:gd name="T35" fmla="*/ 772 h 463"/>
                <a:gd name="T36" fmla="+- 0 4714 4411"/>
                <a:gd name="T37" fmla="*/ T36 w 306"/>
                <a:gd name="T38" fmla="+- 0 779 376"/>
                <a:gd name="T39" fmla="*/ 779 h 463"/>
                <a:gd name="T40" fmla="+- 0 4716 4411"/>
                <a:gd name="T41" fmla="*/ T40 w 306"/>
                <a:gd name="T42" fmla="+- 0 789 376"/>
                <a:gd name="T43" fmla="*/ 789 h 463"/>
                <a:gd name="T44" fmla="+- 0 4716 4411"/>
                <a:gd name="T45" fmla="*/ T44 w 306"/>
                <a:gd name="T46" fmla="+- 0 801 376"/>
                <a:gd name="T47" fmla="*/ 801 h 463"/>
                <a:gd name="T48" fmla="+- 0 4716 4411"/>
                <a:gd name="T49" fmla="*/ T48 w 306"/>
                <a:gd name="T50" fmla="+- 0 814 376"/>
                <a:gd name="T51" fmla="*/ 814 h 463"/>
                <a:gd name="T52" fmla="+- 0 4715 4411"/>
                <a:gd name="T53" fmla="*/ T52 w 306"/>
                <a:gd name="T54" fmla="+- 0 823 376"/>
                <a:gd name="T55" fmla="*/ 823 h 463"/>
                <a:gd name="T56" fmla="+- 0 4713 4411"/>
                <a:gd name="T57" fmla="*/ T56 w 306"/>
                <a:gd name="T58" fmla="+- 0 830 376"/>
                <a:gd name="T59" fmla="*/ 830 h 463"/>
                <a:gd name="T60" fmla="+- 0 4710 4411"/>
                <a:gd name="T61" fmla="*/ T60 w 306"/>
                <a:gd name="T62" fmla="+- 0 835 376"/>
                <a:gd name="T63" fmla="*/ 835 h 463"/>
                <a:gd name="T64" fmla="+- 0 4706 4411"/>
                <a:gd name="T65" fmla="*/ T64 w 306"/>
                <a:gd name="T66" fmla="+- 0 838 376"/>
                <a:gd name="T67" fmla="*/ 838 h 463"/>
                <a:gd name="T68" fmla="+- 0 4702 4411"/>
                <a:gd name="T69" fmla="*/ T68 w 306"/>
                <a:gd name="T70" fmla="+- 0 839 376"/>
                <a:gd name="T71" fmla="*/ 839 h 463"/>
                <a:gd name="T72" fmla="+- 0 4435 4411"/>
                <a:gd name="T73" fmla="*/ T72 w 306"/>
                <a:gd name="T74" fmla="+- 0 839 376"/>
                <a:gd name="T75" fmla="*/ 839 h 463"/>
                <a:gd name="T76" fmla="+- 0 4411 4411"/>
                <a:gd name="T77" fmla="*/ T76 w 306"/>
                <a:gd name="T78" fmla="+- 0 808 376"/>
                <a:gd name="T79" fmla="*/ 808 h 463"/>
                <a:gd name="T80" fmla="+- 0 4411 4411"/>
                <a:gd name="T81" fmla="*/ T80 w 306"/>
                <a:gd name="T82" fmla="+- 0 792 376"/>
                <a:gd name="T83" fmla="*/ 792 h 463"/>
                <a:gd name="T84" fmla="+- 0 4412 4411"/>
                <a:gd name="T85" fmla="*/ T84 w 306"/>
                <a:gd name="T86" fmla="+- 0 780 376"/>
                <a:gd name="T87" fmla="*/ 780 h 463"/>
                <a:gd name="T88" fmla="+- 0 4423 4411"/>
                <a:gd name="T89" fmla="*/ T88 w 306"/>
                <a:gd name="T90" fmla="+- 0 753 376"/>
                <a:gd name="T91" fmla="*/ 753 h 463"/>
                <a:gd name="T92" fmla="+- 0 4430 4411"/>
                <a:gd name="T93" fmla="*/ T92 w 306"/>
                <a:gd name="T94" fmla="+- 0 744 376"/>
                <a:gd name="T95" fmla="*/ 744 h 463"/>
                <a:gd name="T96" fmla="+- 0 4513 4411"/>
                <a:gd name="T97" fmla="*/ T96 w 306"/>
                <a:gd name="T98" fmla="+- 0 655 376"/>
                <a:gd name="T99" fmla="*/ 655 h 463"/>
                <a:gd name="T100" fmla="+- 0 4585 4411"/>
                <a:gd name="T101" fmla="*/ T100 w 306"/>
                <a:gd name="T102" fmla="+- 0 542 376"/>
                <a:gd name="T103" fmla="*/ 542 h 463"/>
                <a:gd name="T104" fmla="+- 0 4588 4411"/>
                <a:gd name="T105" fmla="*/ T104 w 306"/>
                <a:gd name="T106" fmla="+- 0 524 376"/>
                <a:gd name="T107" fmla="*/ 524 h 463"/>
                <a:gd name="T108" fmla="+- 0 4588 4411"/>
                <a:gd name="T109" fmla="*/ T108 w 306"/>
                <a:gd name="T110" fmla="+- 0 508 376"/>
                <a:gd name="T111" fmla="*/ 508 h 463"/>
                <a:gd name="T112" fmla="+- 0 4568 4411"/>
                <a:gd name="T113" fmla="*/ T112 w 306"/>
                <a:gd name="T114" fmla="+- 0 470 376"/>
                <a:gd name="T115" fmla="*/ 470 h 463"/>
                <a:gd name="T116" fmla="+- 0 4555 4411"/>
                <a:gd name="T117" fmla="*/ T116 w 306"/>
                <a:gd name="T118" fmla="+- 0 463 376"/>
                <a:gd name="T119" fmla="*/ 463 h 463"/>
                <a:gd name="T120" fmla="+- 0 4539 4411"/>
                <a:gd name="T121" fmla="*/ T120 w 306"/>
                <a:gd name="T122" fmla="+- 0 459 376"/>
                <a:gd name="T123" fmla="*/ 459 h 463"/>
                <a:gd name="T124" fmla="+- 0 4516 4411"/>
                <a:gd name="T125" fmla="*/ T124 w 306"/>
                <a:gd name="T126" fmla="+- 0 459 376"/>
                <a:gd name="T127" fmla="*/ 459 h 463"/>
                <a:gd name="T128" fmla="+- 0 4493 4411"/>
                <a:gd name="T129" fmla="*/ T128 w 306"/>
                <a:gd name="T130" fmla="+- 0 464 376"/>
                <a:gd name="T131" fmla="*/ 464 h 463"/>
                <a:gd name="T132" fmla="+- 0 4473 4411"/>
                <a:gd name="T133" fmla="*/ T132 w 306"/>
                <a:gd name="T134" fmla="+- 0 472 376"/>
                <a:gd name="T135" fmla="*/ 472 h 463"/>
                <a:gd name="T136" fmla="+- 0 4456 4411"/>
                <a:gd name="T137" fmla="*/ T136 w 306"/>
                <a:gd name="T138" fmla="+- 0 480 376"/>
                <a:gd name="T139" fmla="*/ 480 h 463"/>
                <a:gd name="T140" fmla="+- 0 4444 4411"/>
                <a:gd name="T141" fmla="*/ T140 w 306"/>
                <a:gd name="T142" fmla="+- 0 488 376"/>
                <a:gd name="T143" fmla="*/ 488 h 463"/>
                <a:gd name="T144" fmla="+- 0 4435 4411"/>
                <a:gd name="T145" fmla="*/ T144 w 306"/>
                <a:gd name="T146" fmla="+- 0 493 376"/>
                <a:gd name="T147" fmla="*/ 493 h 463"/>
                <a:gd name="T148" fmla="+- 0 4430 4411"/>
                <a:gd name="T149" fmla="*/ T148 w 306"/>
                <a:gd name="T150" fmla="+- 0 493 376"/>
                <a:gd name="T151" fmla="*/ 493 h 463"/>
                <a:gd name="T152" fmla="+- 0 4426 4411"/>
                <a:gd name="T153" fmla="*/ T152 w 306"/>
                <a:gd name="T154" fmla="+- 0 491 376"/>
                <a:gd name="T155" fmla="*/ 491 h 463"/>
                <a:gd name="T156" fmla="+- 0 4423 4411"/>
                <a:gd name="T157" fmla="*/ T156 w 306"/>
                <a:gd name="T158" fmla="+- 0 488 376"/>
                <a:gd name="T159" fmla="*/ 488 h 463"/>
                <a:gd name="T160" fmla="+- 0 4422 4411"/>
                <a:gd name="T161" fmla="*/ T160 w 306"/>
                <a:gd name="T162" fmla="+- 0 481 376"/>
                <a:gd name="T163" fmla="*/ 481 h 463"/>
                <a:gd name="T164" fmla="+- 0 4420 4411"/>
                <a:gd name="T165" fmla="*/ T164 w 306"/>
                <a:gd name="T166" fmla="+- 0 471 376"/>
                <a:gd name="T167" fmla="*/ 471 h 463"/>
                <a:gd name="T168" fmla="+- 0 4419 4411"/>
                <a:gd name="T169" fmla="*/ T168 w 306"/>
                <a:gd name="T170" fmla="+- 0 459 376"/>
                <a:gd name="T171" fmla="*/ 459 h 463"/>
                <a:gd name="T172" fmla="+- 0 4419 4411"/>
                <a:gd name="T173" fmla="*/ T172 w 306"/>
                <a:gd name="T174" fmla="+- 0 445 376"/>
                <a:gd name="T175" fmla="*/ 445 h 463"/>
                <a:gd name="T176" fmla="+- 0 4424 4411"/>
                <a:gd name="T177" fmla="*/ T176 w 306"/>
                <a:gd name="T178" fmla="+- 0 421 376"/>
                <a:gd name="T179" fmla="*/ 421 h 463"/>
                <a:gd name="T180" fmla="+- 0 4487 4411"/>
                <a:gd name="T181" fmla="*/ T180 w 306"/>
                <a:gd name="T182" fmla="+- 0 386 376"/>
                <a:gd name="T183" fmla="*/ 386 h 463"/>
                <a:gd name="T184" fmla="+- 0 4557 4411"/>
                <a:gd name="T185" fmla="*/ T184 w 306"/>
                <a:gd name="T186" fmla="+- 0 376 376"/>
                <a:gd name="T187" fmla="*/ 376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306" h="463">
                  <a:moveTo>
                    <a:pt x="146" y="0"/>
                  </a:moveTo>
                  <a:lnTo>
                    <a:pt x="208" y="9"/>
                  </a:lnTo>
                  <a:lnTo>
                    <a:pt x="260" y="42"/>
                  </a:lnTo>
                  <a:lnTo>
                    <a:pt x="286" y="106"/>
                  </a:lnTo>
                  <a:lnTo>
                    <a:pt x="287" y="119"/>
                  </a:lnTo>
                  <a:lnTo>
                    <a:pt x="287" y="130"/>
                  </a:lnTo>
                  <a:lnTo>
                    <a:pt x="271" y="196"/>
                  </a:lnTo>
                  <a:lnTo>
                    <a:pt x="239" y="249"/>
                  </a:lnTo>
                  <a:lnTo>
                    <a:pt x="199" y="296"/>
                  </a:lnTo>
                  <a:lnTo>
                    <a:pt x="163" y="333"/>
                  </a:lnTo>
                  <a:lnTo>
                    <a:pt x="110" y="388"/>
                  </a:lnTo>
                  <a:lnTo>
                    <a:pt x="289" y="388"/>
                  </a:lnTo>
                  <a:lnTo>
                    <a:pt x="292" y="388"/>
                  </a:lnTo>
                  <a:lnTo>
                    <a:pt x="294" y="388"/>
                  </a:lnTo>
                  <a:lnTo>
                    <a:pt x="296" y="390"/>
                  </a:lnTo>
                  <a:lnTo>
                    <a:pt x="298" y="391"/>
                  </a:lnTo>
                  <a:lnTo>
                    <a:pt x="299" y="393"/>
                  </a:lnTo>
                  <a:lnTo>
                    <a:pt x="301" y="396"/>
                  </a:lnTo>
                  <a:lnTo>
                    <a:pt x="302" y="399"/>
                  </a:lnTo>
                  <a:lnTo>
                    <a:pt x="303" y="403"/>
                  </a:lnTo>
                  <a:lnTo>
                    <a:pt x="304" y="408"/>
                  </a:lnTo>
                  <a:lnTo>
                    <a:pt x="305" y="413"/>
                  </a:lnTo>
                  <a:lnTo>
                    <a:pt x="305" y="418"/>
                  </a:lnTo>
                  <a:lnTo>
                    <a:pt x="305" y="425"/>
                  </a:lnTo>
                  <a:lnTo>
                    <a:pt x="305" y="432"/>
                  </a:lnTo>
                  <a:lnTo>
                    <a:pt x="305" y="438"/>
                  </a:lnTo>
                  <a:lnTo>
                    <a:pt x="304" y="442"/>
                  </a:lnTo>
                  <a:lnTo>
                    <a:pt x="304" y="447"/>
                  </a:lnTo>
                  <a:lnTo>
                    <a:pt x="303" y="451"/>
                  </a:lnTo>
                  <a:lnTo>
                    <a:pt x="302" y="454"/>
                  </a:lnTo>
                  <a:lnTo>
                    <a:pt x="300" y="457"/>
                  </a:lnTo>
                  <a:lnTo>
                    <a:pt x="299" y="459"/>
                  </a:lnTo>
                  <a:lnTo>
                    <a:pt x="297" y="461"/>
                  </a:lnTo>
                  <a:lnTo>
                    <a:pt x="295" y="462"/>
                  </a:lnTo>
                  <a:lnTo>
                    <a:pt x="293" y="463"/>
                  </a:lnTo>
                  <a:lnTo>
                    <a:pt x="291" y="463"/>
                  </a:lnTo>
                  <a:lnTo>
                    <a:pt x="29" y="463"/>
                  </a:lnTo>
                  <a:lnTo>
                    <a:pt x="24" y="463"/>
                  </a:lnTo>
                  <a:lnTo>
                    <a:pt x="20" y="462"/>
                  </a:lnTo>
                  <a:lnTo>
                    <a:pt x="0" y="432"/>
                  </a:lnTo>
                  <a:lnTo>
                    <a:pt x="0" y="424"/>
                  </a:lnTo>
                  <a:lnTo>
                    <a:pt x="0" y="416"/>
                  </a:lnTo>
                  <a:lnTo>
                    <a:pt x="0" y="410"/>
                  </a:lnTo>
                  <a:lnTo>
                    <a:pt x="1" y="404"/>
                  </a:lnTo>
                  <a:lnTo>
                    <a:pt x="2" y="399"/>
                  </a:lnTo>
                  <a:lnTo>
                    <a:pt x="12" y="377"/>
                  </a:lnTo>
                  <a:lnTo>
                    <a:pt x="15" y="373"/>
                  </a:lnTo>
                  <a:lnTo>
                    <a:pt x="19" y="368"/>
                  </a:lnTo>
                  <a:lnTo>
                    <a:pt x="23" y="363"/>
                  </a:lnTo>
                  <a:lnTo>
                    <a:pt x="102" y="279"/>
                  </a:lnTo>
                  <a:lnTo>
                    <a:pt x="147" y="224"/>
                  </a:lnTo>
                  <a:lnTo>
                    <a:pt x="174" y="166"/>
                  </a:lnTo>
                  <a:lnTo>
                    <a:pt x="176" y="157"/>
                  </a:lnTo>
                  <a:lnTo>
                    <a:pt x="177" y="148"/>
                  </a:lnTo>
                  <a:lnTo>
                    <a:pt x="177" y="140"/>
                  </a:lnTo>
                  <a:lnTo>
                    <a:pt x="177" y="132"/>
                  </a:lnTo>
                  <a:lnTo>
                    <a:pt x="162" y="99"/>
                  </a:lnTo>
                  <a:lnTo>
                    <a:pt x="157" y="94"/>
                  </a:lnTo>
                  <a:lnTo>
                    <a:pt x="151" y="90"/>
                  </a:lnTo>
                  <a:lnTo>
                    <a:pt x="144" y="87"/>
                  </a:lnTo>
                  <a:lnTo>
                    <a:pt x="137" y="84"/>
                  </a:lnTo>
                  <a:lnTo>
                    <a:pt x="128" y="83"/>
                  </a:lnTo>
                  <a:lnTo>
                    <a:pt x="118" y="83"/>
                  </a:lnTo>
                  <a:lnTo>
                    <a:pt x="105" y="83"/>
                  </a:lnTo>
                  <a:lnTo>
                    <a:pt x="92" y="85"/>
                  </a:lnTo>
                  <a:lnTo>
                    <a:pt x="82" y="88"/>
                  </a:lnTo>
                  <a:lnTo>
                    <a:pt x="71" y="92"/>
                  </a:lnTo>
                  <a:lnTo>
                    <a:pt x="62" y="96"/>
                  </a:lnTo>
                  <a:lnTo>
                    <a:pt x="54" y="100"/>
                  </a:lnTo>
                  <a:lnTo>
                    <a:pt x="45" y="104"/>
                  </a:lnTo>
                  <a:lnTo>
                    <a:pt x="39" y="108"/>
                  </a:lnTo>
                  <a:lnTo>
                    <a:pt x="33" y="112"/>
                  </a:lnTo>
                  <a:lnTo>
                    <a:pt x="28" y="116"/>
                  </a:lnTo>
                  <a:lnTo>
                    <a:pt x="24" y="117"/>
                  </a:lnTo>
                  <a:lnTo>
                    <a:pt x="21" y="117"/>
                  </a:lnTo>
                  <a:lnTo>
                    <a:pt x="19" y="117"/>
                  </a:lnTo>
                  <a:lnTo>
                    <a:pt x="17" y="117"/>
                  </a:lnTo>
                  <a:lnTo>
                    <a:pt x="15" y="115"/>
                  </a:lnTo>
                  <a:lnTo>
                    <a:pt x="14" y="114"/>
                  </a:lnTo>
                  <a:lnTo>
                    <a:pt x="12" y="112"/>
                  </a:lnTo>
                  <a:lnTo>
                    <a:pt x="12" y="108"/>
                  </a:lnTo>
                  <a:lnTo>
                    <a:pt x="11" y="105"/>
                  </a:lnTo>
                  <a:lnTo>
                    <a:pt x="10" y="101"/>
                  </a:lnTo>
                  <a:lnTo>
                    <a:pt x="9" y="95"/>
                  </a:lnTo>
                  <a:lnTo>
                    <a:pt x="9" y="90"/>
                  </a:lnTo>
                  <a:lnTo>
                    <a:pt x="8" y="83"/>
                  </a:lnTo>
                  <a:lnTo>
                    <a:pt x="8" y="75"/>
                  </a:lnTo>
                  <a:lnTo>
                    <a:pt x="8" y="69"/>
                  </a:lnTo>
                  <a:lnTo>
                    <a:pt x="9" y="65"/>
                  </a:lnTo>
                  <a:lnTo>
                    <a:pt x="13" y="45"/>
                  </a:lnTo>
                  <a:lnTo>
                    <a:pt x="14" y="43"/>
                  </a:lnTo>
                  <a:lnTo>
                    <a:pt x="76" y="10"/>
                  </a:lnTo>
                  <a:lnTo>
                    <a:pt x="135" y="0"/>
                  </a:lnTo>
                  <a:lnTo>
                    <a:pt x="146" y="0"/>
                  </a:lnTo>
                  <a:close/>
                </a:path>
              </a:pathLst>
            </a:custGeom>
            <a:noFill/>
            <a:ln w="11112">
              <a:solidFill>
                <a:srgbClr val="ED7C3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35" name="Rectangle 22"/>
            <p:cNvSpPr>
              <a:spLocks noChangeArrowheads="1"/>
            </p:cNvSpPr>
            <p:nvPr/>
          </p:nvSpPr>
          <p:spPr bwMode="auto">
            <a:xfrm>
              <a:off x="7214" y="80"/>
              <a:ext cx="692" cy="1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36" name="Freeform 21"/>
            <p:cNvSpPr/>
            <p:nvPr/>
          </p:nvSpPr>
          <p:spPr bwMode="auto">
            <a:xfrm>
              <a:off x="7393" y="375"/>
              <a:ext cx="305" cy="472"/>
            </a:xfrm>
            <a:custGeom>
              <a:avLst/>
              <a:gdLst>
                <a:gd name="T0" fmla="+- 0 7540 7393"/>
                <a:gd name="T1" fmla="*/ T0 w 305"/>
                <a:gd name="T2" fmla="+- 0 376 376"/>
                <a:gd name="T3" fmla="*/ 376 h 472"/>
                <a:gd name="T4" fmla="+- 0 7478 7393"/>
                <a:gd name="T5" fmla="*/ T4 w 305"/>
                <a:gd name="T6" fmla="+- 0 383 376"/>
                <a:gd name="T7" fmla="*/ 383 h 472"/>
                <a:gd name="T8" fmla="+- 0 7415 7393"/>
                <a:gd name="T9" fmla="*/ T8 w 305"/>
                <a:gd name="T10" fmla="+- 0 412 376"/>
                <a:gd name="T11" fmla="*/ 412 h 472"/>
                <a:gd name="T12" fmla="+- 0 7403 7393"/>
                <a:gd name="T13" fmla="*/ T12 w 305"/>
                <a:gd name="T14" fmla="+- 0 440 376"/>
                <a:gd name="T15" fmla="*/ 440 h 472"/>
                <a:gd name="T16" fmla="+- 0 7404 7393"/>
                <a:gd name="T17" fmla="*/ T16 w 305"/>
                <a:gd name="T18" fmla="+- 0 464 376"/>
                <a:gd name="T19" fmla="*/ 464 h 472"/>
                <a:gd name="T20" fmla="+- 0 7413 7393"/>
                <a:gd name="T21" fmla="*/ T20 w 305"/>
                <a:gd name="T22" fmla="+- 0 484 376"/>
                <a:gd name="T23" fmla="*/ 484 h 472"/>
                <a:gd name="T24" fmla="+- 0 7417 7393"/>
                <a:gd name="T25" fmla="*/ T24 w 305"/>
                <a:gd name="T26" fmla="+- 0 484 376"/>
                <a:gd name="T27" fmla="*/ 484 h 472"/>
                <a:gd name="T28" fmla="+- 0 7422 7393"/>
                <a:gd name="T29" fmla="*/ T28 w 305"/>
                <a:gd name="T30" fmla="+- 0 482 376"/>
                <a:gd name="T31" fmla="*/ 482 h 472"/>
                <a:gd name="T32" fmla="+- 0 7441 7393"/>
                <a:gd name="T33" fmla="*/ T32 w 305"/>
                <a:gd name="T34" fmla="+- 0 471 376"/>
                <a:gd name="T35" fmla="*/ 471 h 472"/>
                <a:gd name="T36" fmla="+- 0 7458 7393"/>
                <a:gd name="T37" fmla="*/ T36 w 305"/>
                <a:gd name="T38" fmla="+- 0 462 376"/>
                <a:gd name="T39" fmla="*/ 462 h 472"/>
                <a:gd name="T40" fmla="+- 0 7468 7393"/>
                <a:gd name="T41" fmla="*/ T40 w 305"/>
                <a:gd name="T42" fmla="+- 0 458 376"/>
                <a:gd name="T43" fmla="*/ 458 h 472"/>
                <a:gd name="T44" fmla="+- 0 7489 7393"/>
                <a:gd name="T45" fmla="*/ T44 w 305"/>
                <a:gd name="T46" fmla="+- 0 451 376"/>
                <a:gd name="T47" fmla="*/ 451 h 472"/>
                <a:gd name="T48" fmla="+- 0 7501 7393"/>
                <a:gd name="T49" fmla="*/ T48 w 305"/>
                <a:gd name="T50" fmla="+- 0 449 376"/>
                <a:gd name="T51" fmla="*/ 449 h 472"/>
                <a:gd name="T52" fmla="+- 0 7524 7393"/>
                <a:gd name="T53" fmla="*/ T52 w 305"/>
                <a:gd name="T54" fmla="+- 0 449 376"/>
                <a:gd name="T55" fmla="*/ 449 h 472"/>
                <a:gd name="T56" fmla="+- 0 7575 7393"/>
                <a:gd name="T57" fmla="*/ T56 w 305"/>
                <a:gd name="T58" fmla="+- 0 490 376"/>
                <a:gd name="T59" fmla="*/ 490 h 472"/>
                <a:gd name="T60" fmla="+- 0 7576 7393"/>
                <a:gd name="T61" fmla="*/ T60 w 305"/>
                <a:gd name="T62" fmla="+- 0 498 376"/>
                <a:gd name="T63" fmla="*/ 498 h 472"/>
                <a:gd name="T64" fmla="+- 0 7576 7393"/>
                <a:gd name="T65" fmla="*/ T64 w 305"/>
                <a:gd name="T66" fmla="+- 0 515 376"/>
                <a:gd name="T67" fmla="*/ 515 h 472"/>
                <a:gd name="T68" fmla="+- 0 7538 7393"/>
                <a:gd name="T69" fmla="*/ T68 w 305"/>
                <a:gd name="T70" fmla="+- 0 565 376"/>
                <a:gd name="T71" fmla="*/ 565 h 472"/>
                <a:gd name="T72" fmla="+- 0 7505 7393"/>
                <a:gd name="T73" fmla="*/ T72 w 305"/>
                <a:gd name="T74" fmla="+- 0 572 376"/>
                <a:gd name="T75" fmla="*/ 572 h 472"/>
                <a:gd name="T76" fmla="+- 0 7449 7393"/>
                <a:gd name="T77" fmla="*/ T76 w 305"/>
                <a:gd name="T78" fmla="+- 0 572 376"/>
                <a:gd name="T79" fmla="*/ 572 h 472"/>
                <a:gd name="T80" fmla="+- 0 7446 7393"/>
                <a:gd name="T81" fmla="*/ T80 w 305"/>
                <a:gd name="T82" fmla="+- 0 573 376"/>
                <a:gd name="T83" fmla="*/ 573 h 472"/>
                <a:gd name="T84" fmla="+- 0 7436 7393"/>
                <a:gd name="T85" fmla="*/ T84 w 305"/>
                <a:gd name="T86" fmla="+- 0 599 376"/>
                <a:gd name="T87" fmla="*/ 599 h 472"/>
                <a:gd name="T88" fmla="+- 0 7436 7393"/>
                <a:gd name="T89" fmla="*/ T88 w 305"/>
                <a:gd name="T90" fmla="+- 0 619 376"/>
                <a:gd name="T91" fmla="*/ 619 h 472"/>
                <a:gd name="T92" fmla="+- 0 7449 7393"/>
                <a:gd name="T93" fmla="*/ T92 w 305"/>
                <a:gd name="T94" fmla="+- 0 640 376"/>
                <a:gd name="T95" fmla="*/ 640 h 472"/>
                <a:gd name="T96" fmla="+- 0 7492 7393"/>
                <a:gd name="T97" fmla="*/ T96 w 305"/>
                <a:gd name="T98" fmla="+- 0 640 376"/>
                <a:gd name="T99" fmla="*/ 640 h 472"/>
                <a:gd name="T100" fmla="+- 0 7504 7393"/>
                <a:gd name="T101" fmla="*/ T100 w 305"/>
                <a:gd name="T102" fmla="+- 0 641 376"/>
                <a:gd name="T103" fmla="*/ 641 h 472"/>
                <a:gd name="T104" fmla="+- 0 7574 7393"/>
                <a:gd name="T105" fmla="*/ T104 w 305"/>
                <a:gd name="T106" fmla="+- 0 665 376"/>
                <a:gd name="T107" fmla="*/ 665 h 472"/>
                <a:gd name="T108" fmla="+- 0 7590 7393"/>
                <a:gd name="T109" fmla="*/ T108 w 305"/>
                <a:gd name="T110" fmla="+- 0 699 376"/>
                <a:gd name="T111" fmla="*/ 699 h 472"/>
                <a:gd name="T112" fmla="+- 0 7590 7393"/>
                <a:gd name="T113" fmla="*/ T112 w 305"/>
                <a:gd name="T114" fmla="+- 0 719 376"/>
                <a:gd name="T115" fmla="*/ 719 h 472"/>
                <a:gd name="T116" fmla="+- 0 7535 7393"/>
                <a:gd name="T117" fmla="*/ T116 w 305"/>
                <a:gd name="T118" fmla="+- 0 771 376"/>
                <a:gd name="T119" fmla="*/ 771 h 472"/>
                <a:gd name="T120" fmla="+- 0 7523 7393"/>
                <a:gd name="T121" fmla="*/ T120 w 305"/>
                <a:gd name="T122" fmla="+- 0 773 376"/>
                <a:gd name="T123" fmla="*/ 773 h 472"/>
                <a:gd name="T124" fmla="+- 0 7499 7393"/>
                <a:gd name="T125" fmla="*/ T124 w 305"/>
                <a:gd name="T126" fmla="+- 0 773 376"/>
                <a:gd name="T127" fmla="*/ 773 h 472"/>
                <a:gd name="T128" fmla="+- 0 7430 7393"/>
                <a:gd name="T129" fmla="*/ T128 w 305"/>
                <a:gd name="T130" fmla="+- 0 754 376"/>
                <a:gd name="T131" fmla="*/ 754 h 472"/>
                <a:gd name="T132" fmla="+- 0 7411 7393"/>
                <a:gd name="T133" fmla="*/ T132 w 305"/>
                <a:gd name="T134" fmla="+- 0 745 376"/>
                <a:gd name="T135" fmla="*/ 745 h 472"/>
                <a:gd name="T136" fmla="+- 0 7407 7393"/>
                <a:gd name="T137" fmla="*/ T136 w 305"/>
                <a:gd name="T138" fmla="+- 0 743 376"/>
                <a:gd name="T139" fmla="*/ 743 h 472"/>
                <a:gd name="T140" fmla="+- 0 7401 7393"/>
                <a:gd name="T141" fmla="*/ T140 w 305"/>
                <a:gd name="T142" fmla="+- 0 743 376"/>
                <a:gd name="T143" fmla="*/ 743 h 472"/>
                <a:gd name="T144" fmla="+- 0 7398 7393"/>
                <a:gd name="T145" fmla="*/ T144 w 305"/>
                <a:gd name="T146" fmla="+- 0 745 376"/>
                <a:gd name="T147" fmla="*/ 745 h 472"/>
                <a:gd name="T148" fmla="+- 0 7394 7393"/>
                <a:gd name="T149" fmla="*/ T148 w 305"/>
                <a:gd name="T150" fmla="+- 0 754 376"/>
                <a:gd name="T151" fmla="*/ 754 h 472"/>
                <a:gd name="T152" fmla="+- 0 7393 7393"/>
                <a:gd name="T153" fmla="*/ T152 w 305"/>
                <a:gd name="T154" fmla="+- 0 762 376"/>
                <a:gd name="T155" fmla="*/ 762 h 472"/>
                <a:gd name="T156" fmla="+- 0 7393 7393"/>
                <a:gd name="T157" fmla="*/ T156 w 305"/>
                <a:gd name="T158" fmla="+- 0 785 376"/>
                <a:gd name="T159" fmla="*/ 785 h 472"/>
                <a:gd name="T160" fmla="+- 0 7432 7393"/>
                <a:gd name="T161" fmla="*/ T160 w 305"/>
                <a:gd name="T162" fmla="+- 0 832 376"/>
                <a:gd name="T163" fmla="*/ 832 h 472"/>
                <a:gd name="T164" fmla="+- 0 7499 7393"/>
                <a:gd name="T165" fmla="*/ T164 w 305"/>
                <a:gd name="T166" fmla="+- 0 846 376"/>
                <a:gd name="T167" fmla="*/ 846 h 472"/>
                <a:gd name="T168" fmla="+- 0 7522 7393"/>
                <a:gd name="T169" fmla="*/ T168 w 305"/>
                <a:gd name="T170" fmla="+- 0 847 376"/>
                <a:gd name="T171" fmla="*/ 847 h 472"/>
                <a:gd name="T172" fmla="+- 0 7541 7393"/>
                <a:gd name="T173" fmla="*/ T172 w 305"/>
                <a:gd name="T174" fmla="+- 0 846 376"/>
                <a:gd name="T175" fmla="*/ 846 h 472"/>
                <a:gd name="T176" fmla="+- 0 7608 7393"/>
                <a:gd name="T177" fmla="*/ T176 w 305"/>
                <a:gd name="T178" fmla="+- 0 832 376"/>
                <a:gd name="T179" fmla="*/ 832 h 472"/>
                <a:gd name="T180" fmla="+- 0 7669 7393"/>
                <a:gd name="T181" fmla="*/ T180 w 305"/>
                <a:gd name="T182" fmla="+- 0 790 376"/>
                <a:gd name="T183" fmla="*/ 790 h 472"/>
                <a:gd name="T184" fmla="+- 0 7696 7393"/>
                <a:gd name="T185" fmla="*/ T184 w 305"/>
                <a:gd name="T186" fmla="+- 0 722 376"/>
                <a:gd name="T187" fmla="*/ 722 h 472"/>
                <a:gd name="T188" fmla="+- 0 7697 7393"/>
                <a:gd name="T189" fmla="*/ T188 w 305"/>
                <a:gd name="T190" fmla="+- 0 705 376"/>
                <a:gd name="T191" fmla="*/ 705 h 472"/>
                <a:gd name="T192" fmla="+- 0 7697 7393"/>
                <a:gd name="T193" fmla="*/ T192 w 305"/>
                <a:gd name="T194" fmla="+- 0 692 376"/>
                <a:gd name="T195" fmla="*/ 692 h 472"/>
                <a:gd name="T196" fmla="+- 0 7661 7393"/>
                <a:gd name="T197" fmla="*/ T196 w 305"/>
                <a:gd name="T198" fmla="+- 0 626 376"/>
                <a:gd name="T199" fmla="*/ 626 h 472"/>
                <a:gd name="T200" fmla="+- 0 7595 7393"/>
                <a:gd name="T201" fmla="*/ T200 w 305"/>
                <a:gd name="T202" fmla="+- 0 600 376"/>
                <a:gd name="T203" fmla="*/ 600 h 472"/>
                <a:gd name="T204" fmla="+- 0 7595 7393"/>
                <a:gd name="T205" fmla="*/ T204 w 305"/>
                <a:gd name="T206" fmla="+- 0 599 376"/>
                <a:gd name="T207" fmla="*/ 599 h 472"/>
                <a:gd name="T208" fmla="+- 0 7649 7393"/>
                <a:gd name="T209" fmla="*/ T208 w 305"/>
                <a:gd name="T210" fmla="+- 0 570 376"/>
                <a:gd name="T211" fmla="*/ 570 h 472"/>
                <a:gd name="T212" fmla="+- 0 7676 7393"/>
                <a:gd name="T213" fmla="*/ T212 w 305"/>
                <a:gd name="T214" fmla="+- 0 503 376"/>
                <a:gd name="T215" fmla="*/ 503 h 472"/>
                <a:gd name="T216" fmla="+- 0 7676 7393"/>
                <a:gd name="T217" fmla="*/ T216 w 305"/>
                <a:gd name="T218" fmla="+- 0 489 376"/>
                <a:gd name="T219" fmla="*/ 489 h 472"/>
                <a:gd name="T220" fmla="+- 0 7656 7393"/>
                <a:gd name="T221" fmla="*/ T220 w 305"/>
                <a:gd name="T222" fmla="+- 0 422 376"/>
                <a:gd name="T223" fmla="*/ 422 h 472"/>
                <a:gd name="T224" fmla="+- 0 7598 7393"/>
                <a:gd name="T225" fmla="*/ T224 w 305"/>
                <a:gd name="T226" fmla="+- 0 383 376"/>
                <a:gd name="T227" fmla="*/ 383 h 472"/>
                <a:gd name="T228" fmla="+- 0 7556 7393"/>
                <a:gd name="T229" fmla="*/ T228 w 305"/>
                <a:gd name="T230" fmla="+- 0 376 376"/>
                <a:gd name="T231" fmla="*/ 376 h 472"/>
                <a:gd name="T232" fmla="+- 0 7540 7393"/>
                <a:gd name="T233" fmla="*/ T232 w 305"/>
                <a:gd name="T234" fmla="+- 0 376 376"/>
                <a:gd name="T235" fmla="*/ 376 h 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305" h="472">
                  <a:moveTo>
                    <a:pt x="147" y="0"/>
                  </a:moveTo>
                  <a:lnTo>
                    <a:pt x="85" y="7"/>
                  </a:lnTo>
                  <a:lnTo>
                    <a:pt x="22" y="36"/>
                  </a:lnTo>
                  <a:lnTo>
                    <a:pt x="10" y="64"/>
                  </a:lnTo>
                  <a:lnTo>
                    <a:pt x="11" y="88"/>
                  </a:lnTo>
                  <a:lnTo>
                    <a:pt x="20" y="108"/>
                  </a:lnTo>
                  <a:lnTo>
                    <a:pt x="24" y="108"/>
                  </a:lnTo>
                  <a:lnTo>
                    <a:pt x="29" y="106"/>
                  </a:lnTo>
                  <a:lnTo>
                    <a:pt x="48" y="95"/>
                  </a:lnTo>
                  <a:lnTo>
                    <a:pt x="65" y="86"/>
                  </a:lnTo>
                  <a:lnTo>
                    <a:pt x="75" y="82"/>
                  </a:lnTo>
                  <a:lnTo>
                    <a:pt x="96" y="75"/>
                  </a:lnTo>
                  <a:lnTo>
                    <a:pt x="108" y="73"/>
                  </a:lnTo>
                  <a:lnTo>
                    <a:pt x="131" y="73"/>
                  </a:lnTo>
                  <a:lnTo>
                    <a:pt x="182" y="114"/>
                  </a:lnTo>
                  <a:lnTo>
                    <a:pt x="183" y="122"/>
                  </a:lnTo>
                  <a:lnTo>
                    <a:pt x="183" y="139"/>
                  </a:lnTo>
                  <a:lnTo>
                    <a:pt x="145" y="189"/>
                  </a:lnTo>
                  <a:lnTo>
                    <a:pt x="112" y="196"/>
                  </a:lnTo>
                  <a:lnTo>
                    <a:pt x="56" y="196"/>
                  </a:lnTo>
                  <a:lnTo>
                    <a:pt x="53" y="197"/>
                  </a:lnTo>
                  <a:lnTo>
                    <a:pt x="43" y="223"/>
                  </a:lnTo>
                  <a:lnTo>
                    <a:pt x="43" y="243"/>
                  </a:lnTo>
                  <a:lnTo>
                    <a:pt x="56" y="264"/>
                  </a:lnTo>
                  <a:lnTo>
                    <a:pt x="99" y="264"/>
                  </a:lnTo>
                  <a:lnTo>
                    <a:pt x="111" y="265"/>
                  </a:lnTo>
                  <a:lnTo>
                    <a:pt x="181" y="289"/>
                  </a:lnTo>
                  <a:lnTo>
                    <a:pt x="197" y="323"/>
                  </a:lnTo>
                  <a:lnTo>
                    <a:pt x="197" y="343"/>
                  </a:lnTo>
                  <a:lnTo>
                    <a:pt x="142" y="395"/>
                  </a:lnTo>
                  <a:lnTo>
                    <a:pt x="130" y="397"/>
                  </a:lnTo>
                  <a:lnTo>
                    <a:pt x="106" y="397"/>
                  </a:lnTo>
                  <a:lnTo>
                    <a:pt x="37" y="378"/>
                  </a:lnTo>
                  <a:lnTo>
                    <a:pt x="18" y="369"/>
                  </a:lnTo>
                  <a:lnTo>
                    <a:pt x="14" y="367"/>
                  </a:lnTo>
                  <a:lnTo>
                    <a:pt x="8" y="367"/>
                  </a:lnTo>
                  <a:lnTo>
                    <a:pt x="5" y="369"/>
                  </a:lnTo>
                  <a:lnTo>
                    <a:pt x="1" y="378"/>
                  </a:lnTo>
                  <a:lnTo>
                    <a:pt x="0" y="386"/>
                  </a:lnTo>
                  <a:lnTo>
                    <a:pt x="0" y="409"/>
                  </a:lnTo>
                  <a:lnTo>
                    <a:pt x="39" y="456"/>
                  </a:lnTo>
                  <a:lnTo>
                    <a:pt x="106" y="470"/>
                  </a:lnTo>
                  <a:lnTo>
                    <a:pt x="129" y="471"/>
                  </a:lnTo>
                  <a:lnTo>
                    <a:pt x="148" y="470"/>
                  </a:lnTo>
                  <a:lnTo>
                    <a:pt x="215" y="456"/>
                  </a:lnTo>
                  <a:lnTo>
                    <a:pt x="276" y="414"/>
                  </a:lnTo>
                  <a:lnTo>
                    <a:pt x="303" y="346"/>
                  </a:lnTo>
                  <a:lnTo>
                    <a:pt x="304" y="329"/>
                  </a:lnTo>
                  <a:lnTo>
                    <a:pt x="304" y="316"/>
                  </a:lnTo>
                  <a:lnTo>
                    <a:pt x="268" y="250"/>
                  </a:lnTo>
                  <a:lnTo>
                    <a:pt x="202" y="224"/>
                  </a:lnTo>
                  <a:lnTo>
                    <a:pt x="202" y="223"/>
                  </a:lnTo>
                  <a:lnTo>
                    <a:pt x="256" y="194"/>
                  </a:lnTo>
                  <a:lnTo>
                    <a:pt x="283" y="127"/>
                  </a:lnTo>
                  <a:lnTo>
                    <a:pt x="283" y="113"/>
                  </a:lnTo>
                  <a:lnTo>
                    <a:pt x="263" y="46"/>
                  </a:lnTo>
                  <a:lnTo>
                    <a:pt x="205" y="7"/>
                  </a:lnTo>
                  <a:lnTo>
                    <a:pt x="163" y="0"/>
                  </a:lnTo>
                  <a:lnTo>
                    <a:pt x="147" y="0"/>
                  </a:lnTo>
                  <a:close/>
                </a:path>
              </a:pathLst>
            </a:custGeom>
            <a:solidFill>
              <a:srgbClr val="F6C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37" name="Freeform 20"/>
            <p:cNvSpPr/>
            <p:nvPr/>
          </p:nvSpPr>
          <p:spPr bwMode="auto">
            <a:xfrm>
              <a:off x="7393" y="375"/>
              <a:ext cx="305" cy="472"/>
            </a:xfrm>
            <a:custGeom>
              <a:avLst/>
              <a:gdLst>
                <a:gd name="T0" fmla="+- 0 7610 7393"/>
                <a:gd name="T1" fmla="*/ T0 w 305"/>
                <a:gd name="T2" fmla="+- 0 388 376"/>
                <a:gd name="T3" fmla="*/ 388 h 472"/>
                <a:gd name="T4" fmla="+- 0 7676 7393"/>
                <a:gd name="T5" fmla="*/ T4 w 305"/>
                <a:gd name="T6" fmla="+- 0 489 376"/>
                <a:gd name="T7" fmla="*/ 489 h 472"/>
                <a:gd name="T8" fmla="+- 0 7675 7393"/>
                <a:gd name="T9" fmla="*/ T8 w 305"/>
                <a:gd name="T10" fmla="+- 0 516 376"/>
                <a:gd name="T11" fmla="*/ 516 h 472"/>
                <a:gd name="T12" fmla="+- 0 7668 7393"/>
                <a:gd name="T13" fmla="*/ T12 w 305"/>
                <a:gd name="T14" fmla="+- 0 540 376"/>
                <a:gd name="T15" fmla="*/ 540 h 472"/>
                <a:gd name="T16" fmla="+- 0 7620 7393"/>
                <a:gd name="T17" fmla="*/ T16 w 305"/>
                <a:gd name="T18" fmla="+- 0 591 376"/>
                <a:gd name="T19" fmla="*/ 591 h 472"/>
                <a:gd name="T20" fmla="+- 0 7595 7393"/>
                <a:gd name="T21" fmla="*/ T20 w 305"/>
                <a:gd name="T22" fmla="+- 0 599 376"/>
                <a:gd name="T23" fmla="*/ 599 h 472"/>
                <a:gd name="T24" fmla="+- 0 7661 7393"/>
                <a:gd name="T25" fmla="*/ T24 w 305"/>
                <a:gd name="T26" fmla="+- 0 626 376"/>
                <a:gd name="T27" fmla="*/ 626 h 472"/>
                <a:gd name="T28" fmla="+- 0 7695 7393"/>
                <a:gd name="T29" fmla="*/ T28 w 305"/>
                <a:gd name="T30" fmla="+- 0 679 376"/>
                <a:gd name="T31" fmla="*/ 679 h 472"/>
                <a:gd name="T32" fmla="+- 0 7697 7393"/>
                <a:gd name="T33" fmla="*/ T32 w 305"/>
                <a:gd name="T34" fmla="+- 0 705 376"/>
                <a:gd name="T35" fmla="*/ 705 h 472"/>
                <a:gd name="T36" fmla="+- 0 7636 7393"/>
                <a:gd name="T37" fmla="*/ T36 w 305"/>
                <a:gd name="T38" fmla="+- 0 819 376"/>
                <a:gd name="T39" fmla="*/ 819 h 472"/>
                <a:gd name="T40" fmla="+- 0 7522 7393"/>
                <a:gd name="T41" fmla="*/ T40 w 305"/>
                <a:gd name="T42" fmla="+- 0 847 376"/>
                <a:gd name="T43" fmla="*/ 847 h 472"/>
                <a:gd name="T44" fmla="+- 0 7442 7393"/>
                <a:gd name="T45" fmla="*/ T44 w 305"/>
                <a:gd name="T46" fmla="+- 0 835 376"/>
                <a:gd name="T47" fmla="*/ 835 h 472"/>
                <a:gd name="T48" fmla="+- 0 7409 7393"/>
                <a:gd name="T49" fmla="*/ T48 w 305"/>
                <a:gd name="T50" fmla="+- 0 821 376"/>
                <a:gd name="T51" fmla="*/ 821 h 472"/>
                <a:gd name="T52" fmla="+- 0 7397 7393"/>
                <a:gd name="T53" fmla="*/ T52 w 305"/>
                <a:gd name="T54" fmla="+- 0 808 376"/>
                <a:gd name="T55" fmla="*/ 808 h 472"/>
                <a:gd name="T56" fmla="+- 0 7393 7393"/>
                <a:gd name="T57" fmla="*/ T56 w 305"/>
                <a:gd name="T58" fmla="+- 0 773 376"/>
                <a:gd name="T59" fmla="*/ 773 h 472"/>
                <a:gd name="T60" fmla="+- 0 7394 7393"/>
                <a:gd name="T61" fmla="*/ T60 w 305"/>
                <a:gd name="T62" fmla="+- 0 754 376"/>
                <a:gd name="T63" fmla="*/ 754 h 472"/>
                <a:gd name="T64" fmla="+- 0 7398 7393"/>
                <a:gd name="T65" fmla="*/ T64 w 305"/>
                <a:gd name="T66" fmla="+- 0 745 376"/>
                <a:gd name="T67" fmla="*/ 745 h 472"/>
                <a:gd name="T68" fmla="+- 0 7404 7393"/>
                <a:gd name="T69" fmla="*/ T68 w 305"/>
                <a:gd name="T70" fmla="+- 0 743 376"/>
                <a:gd name="T71" fmla="*/ 743 h 472"/>
                <a:gd name="T72" fmla="+- 0 7411 7393"/>
                <a:gd name="T73" fmla="*/ T72 w 305"/>
                <a:gd name="T74" fmla="+- 0 745 376"/>
                <a:gd name="T75" fmla="*/ 745 h 472"/>
                <a:gd name="T76" fmla="+- 0 7422 7393"/>
                <a:gd name="T77" fmla="*/ T76 w 305"/>
                <a:gd name="T78" fmla="+- 0 751 376"/>
                <a:gd name="T79" fmla="*/ 751 h 472"/>
                <a:gd name="T80" fmla="+- 0 7438 7393"/>
                <a:gd name="T81" fmla="*/ T80 w 305"/>
                <a:gd name="T82" fmla="+- 0 758 376"/>
                <a:gd name="T83" fmla="*/ 758 h 472"/>
                <a:gd name="T84" fmla="+- 0 7458 7393"/>
                <a:gd name="T85" fmla="*/ T84 w 305"/>
                <a:gd name="T86" fmla="+- 0 765 376"/>
                <a:gd name="T87" fmla="*/ 765 h 472"/>
                <a:gd name="T88" fmla="+- 0 7523 7393"/>
                <a:gd name="T89" fmla="*/ T88 w 305"/>
                <a:gd name="T90" fmla="+- 0 773 376"/>
                <a:gd name="T91" fmla="*/ 773 h 472"/>
                <a:gd name="T92" fmla="+- 0 7577 7393"/>
                <a:gd name="T93" fmla="*/ T92 w 305"/>
                <a:gd name="T94" fmla="+- 0 750 376"/>
                <a:gd name="T95" fmla="*/ 750 h 472"/>
                <a:gd name="T96" fmla="+- 0 7585 7393"/>
                <a:gd name="T97" fmla="*/ T96 w 305"/>
                <a:gd name="T98" fmla="+- 0 735 376"/>
                <a:gd name="T99" fmla="*/ 735 h 472"/>
                <a:gd name="T100" fmla="+- 0 7590 7393"/>
                <a:gd name="T101" fmla="*/ T100 w 305"/>
                <a:gd name="T102" fmla="+- 0 719 376"/>
                <a:gd name="T103" fmla="*/ 719 h 472"/>
                <a:gd name="T104" fmla="+- 0 7590 7393"/>
                <a:gd name="T105" fmla="*/ T104 w 305"/>
                <a:gd name="T106" fmla="+- 0 699 376"/>
                <a:gd name="T107" fmla="*/ 699 h 472"/>
                <a:gd name="T108" fmla="+- 0 7492 7393"/>
                <a:gd name="T109" fmla="*/ T108 w 305"/>
                <a:gd name="T110" fmla="+- 0 640 376"/>
                <a:gd name="T111" fmla="*/ 640 h 472"/>
                <a:gd name="T112" fmla="+- 0 7449 7393"/>
                <a:gd name="T113" fmla="*/ T112 w 305"/>
                <a:gd name="T114" fmla="+- 0 640 376"/>
                <a:gd name="T115" fmla="*/ 640 h 472"/>
                <a:gd name="T116" fmla="+- 0 7445 7393"/>
                <a:gd name="T117" fmla="*/ T116 w 305"/>
                <a:gd name="T118" fmla="+- 0 639 376"/>
                <a:gd name="T119" fmla="*/ 639 h 472"/>
                <a:gd name="T120" fmla="+- 0 7436 7393"/>
                <a:gd name="T121" fmla="*/ T120 w 305"/>
                <a:gd name="T122" fmla="+- 0 613 376"/>
                <a:gd name="T123" fmla="*/ 613 h 472"/>
                <a:gd name="T124" fmla="+- 0 7436 7393"/>
                <a:gd name="T125" fmla="*/ T124 w 305"/>
                <a:gd name="T126" fmla="+- 0 599 376"/>
                <a:gd name="T127" fmla="*/ 599 h 472"/>
                <a:gd name="T128" fmla="+- 0 7446 7393"/>
                <a:gd name="T129" fmla="*/ T128 w 305"/>
                <a:gd name="T130" fmla="+- 0 573 376"/>
                <a:gd name="T131" fmla="*/ 573 h 472"/>
                <a:gd name="T132" fmla="+- 0 7451 7393"/>
                <a:gd name="T133" fmla="*/ T132 w 305"/>
                <a:gd name="T134" fmla="+- 0 572 376"/>
                <a:gd name="T135" fmla="*/ 572 h 472"/>
                <a:gd name="T136" fmla="+- 0 7505 7393"/>
                <a:gd name="T137" fmla="*/ T136 w 305"/>
                <a:gd name="T138" fmla="+- 0 572 376"/>
                <a:gd name="T139" fmla="*/ 572 h 472"/>
                <a:gd name="T140" fmla="+- 0 7527 7393"/>
                <a:gd name="T141" fmla="*/ T140 w 305"/>
                <a:gd name="T142" fmla="+- 0 568 376"/>
                <a:gd name="T143" fmla="*/ 568 h 472"/>
                <a:gd name="T144" fmla="+- 0 7570 7393"/>
                <a:gd name="T145" fmla="*/ T144 w 305"/>
                <a:gd name="T146" fmla="+- 0 533 376"/>
                <a:gd name="T147" fmla="*/ 533 h 472"/>
                <a:gd name="T148" fmla="+- 0 7576 7393"/>
                <a:gd name="T149" fmla="*/ T148 w 305"/>
                <a:gd name="T150" fmla="+- 0 515 376"/>
                <a:gd name="T151" fmla="*/ 515 h 472"/>
                <a:gd name="T152" fmla="+- 0 7576 7393"/>
                <a:gd name="T153" fmla="*/ T152 w 305"/>
                <a:gd name="T154" fmla="+- 0 498 376"/>
                <a:gd name="T155" fmla="*/ 498 h 472"/>
                <a:gd name="T156" fmla="+- 0 7572 7393"/>
                <a:gd name="T157" fmla="*/ T156 w 305"/>
                <a:gd name="T158" fmla="+- 0 483 376"/>
                <a:gd name="T159" fmla="*/ 483 h 472"/>
                <a:gd name="T160" fmla="+- 0 7566 7393"/>
                <a:gd name="T161" fmla="*/ T160 w 305"/>
                <a:gd name="T162" fmla="+- 0 470 376"/>
                <a:gd name="T163" fmla="*/ 470 h 472"/>
                <a:gd name="T164" fmla="+- 0 7556 7393"/>
                <a:gd name="T165" fmla="*/ T164 w 305"/>
                <a:gd name="T166" fmla="+- 0 460 376"/>
                <a:gd name="T167" fmla="*/ 460 h 472"/>
                <a:gd name="T168" fmla="+- 0 7541 7393"/>
                <a:gd name="T169" fmla="*/ T168 w 305"/>
                <a:gd name="T170" fmla="+- 0 453 376"/>
                <a:gd name="T171" fmla="*/ 453 h 472"/>
                <a:gd name="T172" fmla="+- 0 7524 7393"/>
                <a:gd name="T173" fmla="*/ T172 w 305"/>
                <a:gd name="T174" fmla="+- 0 449 376"/>
                <a:gd name="T175" fmla="*/ 449 h 472"/>
                <a:gd name="T176" fmla="+- 0 7501 7393"/>
                <a:gd name="T177" fmla="*/ T176 w 305"/>
                <a:gd name="T178" fmla="+- 0 449 376"/>
                <a:gd name="T179" fmla="*/ 449 h 472"/>
                <a:gd name="T180" fmla="+- 0 7441 7393"/>
                <a:gd name="T181" fmla="*/ T180 w 305"/>
                <a:gd name="T182" fmla="+- 0 471 376"/>
                <a:gd name="T183" fmla="*/ 471 h 472"/>
                <a:gd name="T184" fmla="+- 0 7428 7393"/>
                <a:gd name="T185" fmla="*/ T184 w 305"/>
                <a:gd name="T186" fmla="+- 0 479 376"/>
                <a:gd name="T187" fmla="*/ 479 h 472"/>
                <a:gd name="T188" fmla="+- 0 7417 7393"/>
                <a:gd name="T189" fmla="*/ T188 w 305"/>
                <a:gd name="T190" fmla="+- 0 484 376"/>
                <a:gd name="T191" fmla="*/ 484 h 472"/>
                <a:gd name="T192" fmla="+- 0 7413 7393"/>
                <a:gd name="T193" fmla="*/ T192 w 305"/>
                <a:gd name="T194" fmla="+- 0 484 376"/>
                <a:gd name="T195" fmla="*/ 484 h 472"/>
                <a:gd name="T196" fmla="+- 0 7410 7393"/>
                <a:gd name="T197" fmla="*/ T196 w 305"/>
                <a:gd name="T198" fmla="+- 0 483 376"/>
                <a:gd name="T199" fmla="*/ 483 h 472"/>
                <a:gd name="T200" fmla="+- 0 7407 7393"/>
                <a:gd name="T201" fmla="*/ T200 w 305"/>
                <a:gd name="T202" fmla="+- 0 481 376"/>
                <a:gd name="T203" fmla="*/ 481 h 472"/>
                <a:gd name="T204" fmla="+- 0 7405 7393"/>
                <a:gd name="T205" fmla="*/ T204 w 305"/>
                <a:gd name="T206" fmla="+- 0 476 376"/>
                <a:gd name="T207" fmla="*/ 476 h 472"/>
                <a:gd name="T208" fmla="+- 0 7404 7393"/>
                <a:gd name="T209" fmla="*/ T208 w 305"/>
                <a:gd name="T210" fmla="+- 0 468 376"/>
                <a:gd name="T211" fmla="*/ 468 h 472"/>
                <a:gd name="T212" fmla="+- 0 7403 7393"/>
                <a:gd name="T213" fmla="*/ T212 w 305"/>
                <a:gd name="T214" fmla="+- 0 458 376"/>
                <a:gd name="T215" fmla="*/ 458 h 472"/>
                <a:gd name="T216" fmla="+- 0 7403 7393"/>
                <a:gd name="T217" fmla="*/ T216 w 305"/>
                <a:gd name="T218" fmla="+- 0 445 376"/>
                <a:gd name="T219" fmla="*/ 445 h 472"/>
                <a:gd name="T220" fmla="+- 0 7406 7393"/>
                <a:gd name="T221" fmla="*/ T220 w 305"/>
                <a:gd name="T222" fmla="+- 0 424 376"/>
                <a:gd name="T223" fmla="*/ 424 h 472"/>
                <a:gd name="T224" fmla="+- 0 7466 7393"/>
                <a:gd name="T225" fmla="*/ T224 w 305"/>
                <a:gd name="T226" fmla="+- 0 386 376"/>
                <a:gd name="T227" fmla="*/ 386 h 472"/>
                <a:gd name="T228" fmla="+- 0 7540 7393"/>
                <a:gd name="T229" fmla="*/ T228 w 305"/>
                <a:gd name="T230" fmla="+- 0 376 376"/>
                <a:gd name="T231" fmla="*/ 376 h 4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305" h="472">
                  <a:moveTo>
                    <a:pt x="147" y="0"/>
                  </a:moveTo>
                  <a:lnTo>
                    <a:pt x="217" y="12"/>
                  </a:lnTo>
                  <a:lnTo>
                    <a:pt x="269" y="55"/>
                  </a:lnTo>
                  <a:lnTo>
                    <a:pt x="283" y="113"/>
                  </a:lnTo>
                  <a:lnTo>
                    <a:pt x="283" y="127"/>
                  </a:lnTo>
                  <a:lnTo>
                    <a:pt x="282" y="140"/>
                  </a:lnTo>
                  <a:lnTo>
                    <a:pt x="278" y="152"/>
                  </a:lnTo>
                  <a:lnTo>
                    <a:pt x="275" y="164"/>
                  </a:lnTo>
                  <a:lnTo>
                    <a:pt x="237" y="208"/>
                  </a:lnTo>
                  <a:lnTo>
                    <a:pt x="227" y="215"/>
                  </a:lnTo>
                  <a:lnTo>
                    <a:pt x="215" y="220"/>
                  </a:lnTo>
                  <a:lnTo>
                    <a:pt x="202" y="223"/>
                  </a:lnTo>
                  <a:lnTo>
                    <a:pt x="202" y="224"/>
                  </a:lnTo>
                  <a:lnTo>
                    <a:pt x="268" y="250"/>
                  </a:lnTo>
                  <a:lnTo>
                    <a:pt x="297" y="291"/>
                  </a:lnTo>
                  <a:lnTo>
                    <a:pt x="302" y="303"/>
                  </a:lnTo>
                  <a:lnTo>
                    <a:pt x="304" y="316"/>
                  </a:lnTo>
                  <a:lnTo>
                    <a:pt x="304" y="329"/>
                  </a:lnTo>
                  <a:lnTo>
                    <a:pt x="291" y="390"/>
                  </a:lnTo>
                  <a:lnTo>
                    <a:pt x="243" y="443"/>
                  </a:lnTo>
                  <a:lnTo>
                    <a:pt x="183" y="465"/>
                  </a:lnTo>
                  <a:lnTo>
                    <a:pt x="129" y="471"/>
                  </a:lnTo>
                  <a:lnTo>
                    <a:pt x="117" y="470"/>
                  </a:lnTo>
                  <a:lnTo>
                    <a:pt x="49" y="459"/>
                  </a:lnTo>
                  <a:lnTo>
                    <a:pt x="23" y="449"/>
                  </a:lnTo>
                  <a:lnTo>
                    <a:pt x="16" y="445"/>
                  </a:lnTo>
                  <a:lnTo>
                    <a:pt x="5" y="434"/>
                  </a:lnTo>
                  <a:lnTo>
                    <a:pt x="4" y="432"/>
                  </a:lnTo>
                  <a:lnTo>
                    <a:pt x="0" y="404"/>
                  </a:lnTo>
                  <a:lnTo>
                    <a:pt x="0" y="397"/>
                  </a:lnTo>
                  <a:lnTo>
                    <a:pt x="0" y="386"/>
                  </a:lnTo>
                  <a:lnTo>
                    <a:pt x="1" y="378"/>
                  </a:lnTo>
                  <a:lnTo>
                    <a:pt x="3" y="373"/>
                  </a:lnTo>
                  <a:lnTo>
                    <a:pt x="5" y="369"/>
                  </a:lnTo>
                  <a:lnTo>
                    <a:pt x="8" y="367"/>
                  </a:lnTo>
                  <a:lnTo>
                    <a:pt x="11" y="367"/>
                  </a:lnTo>
                  <a:lnTo>
                    <a:pt x="14" y="367"/>
                  </a:lnTo>
                  <a:lnTo>
                    <a:pt x="18" y="369"/>
                  </a:lnTo>
                  <a:lnTo>
                    <a:pt x="23" y="372"/>
                  </a:lnTo>
                  <a:lnTo>
                    <a:pt x="29" y="375"/>
                  </a:lnTo>
                  <a:lnTo>
                    <a:pt x="37" y="378"/>
                  </a:lnTo>
                  <a:lnTo>
                    <a:pt x="45" y="382"/>
                  </a:lnTo>
                  <a:lnTo>
                    <a:pt x="54" y="386"/>
                  </a:lnTo>
                  <a:lnTo>
                    <a:pt x="65" y="389"/>
                  </a:lnTo>
                  <a:lnTo>
                    <a:pt x="118" y="397"/>
                  </a:lnTo>
                  <a:lnTo>
                    <a:pt x="130" y="397"/>
                  </a:lnTo>
                  <a:lnTo>
                    <a:pt x="177" y="379"/>
                  </a:lnTo>
                  <a:lnTo>
                    <a:pt x="184" y="374"/>
                  </a:lnTo>
                  <a:lnTo>
                    <a:pt x="189" y="367"/>
                  </a:lnTo>
                  <a:lnTo>
                    <a:pt x="192" y="359"/>
                  </a:lnTo>
                  <a:lnTo>
                    <a:pt x="196" y="352"/>
                  </a:lnTo>
                  <a:lnTo>
                    <a:pt x="197" y="343"/>
                  </a:lnTo>
                  <a:lnTo>
                    <a:pt x="197" y="333"/>
                  </a:lnTo>
                  <a:lnTo>
                    <a:pt x="197" y="323"/>
                  </a:lnTo>
                  <a:lnTo>
                    <a:pt x="155" y="273"/>
                  </a:lnTo>
                  <a:lnTo>
                    <a:pt x="99" y="264"/>
                  </a:lnTo>
                  <a:lnTo>
                    <a:pt x="60" y="264"/>
                  </a:lnTo>
                  <a:lnTo>
                    <a:pt x="56" y="264"/>
                  </a:lnTo>
                  <a:lnTo>
                    <a:pt x="54" y="264"/>
                  </a:lnTo>
                  <a:lnTo>
                    <a:pt x="52" y="263"/>
                  </a:lnTo>
                  <a:lnTo>
                    <a:pt x="50" y="262"/>
                  </a:lnTo>
                  <a:lnTo>
                    <a:pt x="43" y="237"/>
                  </a:lnTo>
                  <a:lnTo>
                    <a:pt x="43" y="230"/>
                  </a:lnTo>
                  <a:lnTo>
                    <a:pt x="43" y="223"/>
                  </a:lnTo>
                  <a:lnTo>
                    <a:pt x="51" y="198"/>
                  </a:lnTo>
                  <a:lnTo>
                    <a:pt x="53" y="197"/>
                  </a:lnTo>
                  <a:lnTo>
                    <a:pt x="56" y="196"/>
                  </a:lnTo>
                  <a:lnTo>
                    <a:pt x="58" y="196"/>
                  </a:lnTo>
                  <a:lnTo>
                    <a:pt x="98" y="196"/>
                  </a:lnTo>
                  <a:lnTo>
                    <a:pt x="112" y="196"/>
                  </a:lnTo>
                  <a:lnTo>
                    <a:pt x="124" y="195"/>
                  </a:lnTo>
                  <a:lnTo>
                    <a:pt x="134" y="192"/>
                  </a:lnTo>
                  <a:lnTo>
                    <a:pt x="145" y="189"/>
                  </a:lnTo>
                  <a:lnTo>
                    <a:pt x="177" y="157"/>
                  </a:lnTo>
                  <a:lnTo>
                    <a:pt x="181" y="149"/>
                  </a:lnTo>
                  <a:lnTo>
                    <a:pt x="183" y="139"/>
                  </a:lnTo>
                  <a:lnTo>
                    <a:pt x="183" y="129"/>
                  </a:lnTo>
                  <a:lnTo>
                    <a:pt x="183" y="122"/>
                  </a:lnTo>
                  <a:lnTo>
                    <a:pt x="182" y="114"/>
                  </a:lnTo>
                  <a:lnTo>
                    <a:pt x="179" y="107"/>
                  </a:lnTo>
                  <a:lnTo>
                    <a:pt x="176" y="100"/>
                  </a:lnTo>
                  <a:lnTo>
                    <a:pt x="173" y="94"/>
                  </a:lnTo>
                  <a:lnTo>
                    <a:pt x="168" y="89"/>
                  </a:lnTo>
                  <a:lnTo>
                    <a:pt x="163" y="84"/>
                  </a:lnTo>
                  <a:lnTo>
                    <a:pt x="156" y="80"/>
                  </a:lnTo>
                  <a:lnTo>
                    <a:pt x="148" y="77"/>
                  </a:lnTo>
                  <a:lnTo>
                    <a:pt x="140" y="75"/>
                  </a:lnTo>
                  <a:lnTo>
                    <a:pt x="131" y="73"/>
                  </a:lnTo>
                  <a:lnTo>
                    <a:pt x="120" y="73"/>
                  </a:lnTo>
                  <a:lnTo>
                    <a:pt x="108" y="73"/>
                  </a:lnTo>
                  <a:lnTo>
                    <a:pt x="57" y="90"/>
                  </a:lnTo>
                  <a:lnTo>
                    <a:pt x="48" y="95"/>
                  </a:lnTo>
                  <a:lnTo>
                    <a:pt x="41" y="99"/>
                  </a:lnTo>
                  <a:lnTo>
                    <a:pt x="35" y="103"/>
                  </a:lnTo>
                  <a:lnTo>
                    <a:pt x="29" y="106"/>
                  </a:lnTo>
                  <a:lnTo>
                    <a:pt x="24" y="108"/>
                  </a:lnTo>
                  <a:lnTo>
                    <a:pt x="22" y="108"/>
                  </a:lnTo>
                  <a:lnTo>
                    <a:pt x="20" y="108"/>
                  </a:lnTo>
                  <a:lnTo>
                    <a:pt x="18" y="108"/>
                  </a:lnTo>
                  <a:lnTo>
                    <a:pt x="17" y="107"/>
                  </a:lnTo>
                  <a:lnTo>
                    <a:pt x="15" y="106"/>
                  </a:lnTo>
                  <a:lnTo>
                    <a:pt x="14" y="105"/>
                  </a:lnTo>
                  <a:lnTo>
                    <a:pt x="13" y="102"/>
                  </a:lnTo>
                  <a:lnTo>
                    <a:pt x="12" y="100"/>
                  </a:lnTo>
                  <a:lnTo>
                    <a:pt x="11" y="97"/>
                  </a:lnTo>
                  <a:lnTo>
                    <a:pt x="11" y="92"/>
                  </a:lnTo>
                  <a:lnTo>
                    <a:pt x="11" y="88"/>
                  </a:lnTo>
                  <a:lnTo>
                    <a:pt x="10" y="82"/>
                  </a:lnTo>
                  <a:lnTo>
                    <a:pt x="10" y="75"/>
                  </a:lnTo>
                  <a:lnTo>
                    <a:pt x="10" y="69"/>
                  </a:lnTo>
                  <a:lnTo>
                    <a:pt x="12" y="51"/>
                  </a:lnTo>
                  <a:lnTo>
                    <a:pt x="13" y="48"/>
                  </a:lnTo>
                  <a:lnTo>
                    <a:pt x="62" y="15"/>
                  </a:lnTo>
                  <a:lnTo>
                    <a:pt x="73" y="10"/>
                  </a:lnTo>
                  <a:lnTo>
                    <a:pt x="134" y="0"/>
                  </a:lnTo>
                  <a:lnTo>
                    <a:pt x="147" y="0"/>
                  </a:lnTo>
                  <a:close/>
                </a:path>
              </a:pathLst>
            </a:custGeom>
            <a:noFill/>
            <a:ln w="11112">
              <a:solidFill>
                <a:srgbClr val="ED7C3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38" name="Rectangle 19"/>
            <p:cNvSpPr>
              <a:spLocks noChangeArrowheads="1"/>
            </p:cNvSpPr>
            <p:nvPr/>
          </p:nvSpPr>
          <p:spPr bwMode="auto">
            <a:xfrm>
              <a:off x="1034" y="92"/>
              <a:ext cx="557" cy="10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39" name="Freeform 18"/>
            <p:cNvSpPr/>
            <p:nvPr/>
          </p:nvSpPr>
          <p:spPr bwMode="auto">
            <a:xfrm>
              <a:off x="1235" y="392"/>
              <a:ext cx="280" cy="459"/>
            </a:xfrm>
            <a:custGeom>
              <a:avLst/>
              <a:gdLst>
                <a:gd name="T0" fmla="+- 0 1402 1235"/>
                <a:gd name="T1" fmla="*/ T0 w 280"/>
                <a:gd name="T2" fmla="+- 0 393 393"/>
                <a:gd name="T3" fmla="*/ 393 h 459"/>
                <a:gd name="T4" fmla="+- 0 1248 1235"/>
                <a:gd name="T5" fmla="*/ T4 w 280"/>
                <a:gd name="T6" fmla="+- 0 460 393"/>
                <a:gd name="T7" fmla="*/ 460 h 459"/>
                <a:gd name="T8" fmla="+- 0 1235 1235"/>
                <a:gd name="T9" fmla="*/ T8 w 280"/>
                <a:gd name="T10" fmla="+- 0 485 393"/>
                <a:gd name="T11" fmla="*/ 485 h 459"/>
                <a:gd name="T12" fmla="+- 0 1236 1235"/>
                <a:gd name="T13" fmla="*/ T12 w 280"/>
                <a:gd name="T14" fmla="+- 0 511 393"/>
                <a:gd name="T15" fmla="*/ 511 h 459"/>
                <a:gd name="T16" fmla="+- 0 1237 1235"/>
                <a:gd name="T17" fmla="*/ T16 w 280"/>
                <a:gd name="T18" fmla="+- 0 521 393"/>
                <a:gd name="T19" fmla="*/ 521 h 459"/>
                <a:gd name="T20" fmla="+- 0 1238 1235"/>
                <a:gd name="T21" fmla="*/ T20 w 280"/>
                <a:gd name="T22" fmla="+- 0 524 393"/>
                <a:gd name="T23" fmla="*/ 524 h 459"/>
                <a:gd name="T24" fmla="+- 0 1242 1235"/>
                <a:gd name="T25" fmla="*/ T24 w 280"/>
                <a:gd name="T26" fmla="+- 0 528 393"/>
                <a:gd name="T27" fmla="*/ 528 h 459"/>
                <a:gd name="T28" fmla="+- 0 1245 1235"/>
                <a:gd name="T29" fmla="*/ T28 w 280"/>
                <a:gd name="T30" fmla="+- 0 529 393"/>
                <a:gd name="T31" fmla="*/ 529 h 459"/>
                <a:gd name="T32" fmla="+- 0 1252 1235"/>
                <a:gd name="T33" fmla="*/ T32 w 280"/>
                <a:gd name="T34" fmla="+- 0 528 393"/>
                <a:gd name="T35" fmla="*/ 528 h 459"/>
                <a:gd name="T36" fmla="+- 0 1256 1235"/>
                <a:gd name="T37" fmla="*/ T36 w 280"/>
                <a:gd name="T38" fmla="+- 0 526 393"/>
                <a:gd name="T39" fmla="*/ 526 h 459"/>
                <a:gd name="T40" fmla="+- 0 1262 1235"/>
                <a:gd name="T41" fmla="*/ T40 w 280"/>
                <a:gd name="T42" fmla="+- 0 524 393"/>
                <a:gd name="T43" fmla="*/ 524 h 459"/>
                <a:gd name="T44" fmla="+- 0 1335 1235"/>
                <a:gd name="T45" fmla="*/ T44 w 280"/>
                <a:gd name="T46" fmla="+- 0 483 393"/>
                <a:gd name="T47" fmla="*/ 483 h 459"/>
                <a:gd name="T48" fmla="+- 0 1335 1235"/>
                <a:gd name="T49" fmla="*/ T48 w 280"/>
                <a:gd name="T50" fmla="+- 0 779 393"/>
                <a:gd name="T51" fmla="*/ 779 h 459"/>
                <a:gd name="T52" fmla="+- 0 1248 1235"/>
                <a:gd name="T53" fmla="*/ T52 w 280"/>
                <a:gd name="T54" fmla="+- 0 779 393"/>
                <a:gd name="T55" fmla="*/ 779 h 459"/>
                <a:gd name="T56" fmla="+- 0 1246 1235"/>
                <a:gd name="T57" fmla="*/ T56 w 280"/>
                <a:gd name="T58" fmla="+- 0 780 393"/>
                <a:gd name="T59" fmla="*/ 780 h 459"/>
                <a:gd name="T60" fmla="+- 0 1236 1235"/>
                <a:gd name="T61" fmla="*/ T60 w 280"/>
                <a:gd name="T62" fmla="+- 0 809 393"/>
                <a:gd name="T63" fmla="*/ 809 h 459"/>
                <a:gd name="T64" fmla="+- 0 1237 1235"/>
                <a:gd name="T65" fmla="*/ T64 w 280"/>
                <a:gd name="T66" fmla="+- 0 828 393"/>
                <a:gd name="T67" fmla="*/ 828 h 459"/>
                <a:gd name="T68" fmla="+- 0 1248 1235"/>
                <a:gd name="T69" fmla="*/ T68 w 280"/>
                <a:gd name="T70" fmla="+- 0 851 393"/>
                <a:gd name="T71" fmla="*/ 851 h 459"/>
                <a:gd name="T72" fmla="+- 0 1503 1235"/>
                <a:gd name="T73" fmla="*/ T72 w 280"/>
                <a:gd name="T74" fmla="+- 0 851 393"/>
                <a:gd name="T75" fmla="*/ 851 h 459"/>
                <a:gd name="T76" fmla="+- 0 1515 1235"/>
                <a:gd name="T77" fmla="*/ T76 w 280"/>
                <a:gd name="T78" fmla="+- 0 822 393"/>
                <a:gd name="T79" fmla="*/ 822 h 459"/>
                <a:gd name="T80" fmla="+- 0 1515 1235"/>
                <a:gd name="T81" fmla="*/ T80 w 280"/>
                <a:gd name="T82" fmla="+- 0 803 393"/>
                <a:gd name="T83" fmla="*/ 803 h 459"/>
                <a:gd name="T84" fmla="+- 0 1503 1235"/>
                <a:gd name="T85" fmla="*/ T84 w 280"/>
                <a:gd name="T86" fmla="+- 0 779 393"/>
                <a:gd name="T87" fmla="*/ 779 h 459"/>
                <a:gd name="T88" fmla="+- 0 1427 1235"/>
                <a:gd name="T89" fmla="*/ T88 w 280"/>
                <a:gd name="T90" fmla="+- 0 779 393"/>
                <a:gd name="T91" fmla="*/ 779 h 459"/>
                <a:gd name="T92" fmla="+- 0 1427 1235"/>
                <a:gd name="T93" fmla="*/ T92 w 280"/>
                <a:gd name="T94" fmla="+- 0 401 393"/>
                <a:gd name="T95" fmla="*/ 401 h 459"/>
                <a:gd name="T96" fmla="+- 0 1413 1235"/>
                <a:gd name="T97" fmla="*/ T96 w 280"/>
                <a:gd name="T98" fmla="+- 0 393 393"/>
                <a:gd name="T99" fmla="*/ 393 h 459"/>
                <a:gd name="T100" fmla="+- 0 1402 1235"/>
                <a:gd name="T101" fmla="*/ T100 w 280"/>
                <a:gd name="T102" fmla="+- 0 393 393"/>
                <a:gd name="T103" fmla="*/ 393 h 4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280" h="459">
                  <a:moveTo>
                    <a:pt x="167" y="0"/>
                  </a:moveTo>
                  <a:lnTo>
                    <a:pt x="13" y="67"/>
                  </a:lnTo>
                  <a:lnTo>
                    <a:pt x="0" y="92"/>
                  </a:lnTo>
                  <a:lnTo>
                    <a:pt x="1" y="118"/>
                  </a:lnTo>
                  <a:lnTo>
                    <a:pt x="2" y="128"/>
                  </a:lnTo>
                  <a:lnTo>
                    <a:pt x="3" y="131"/>
                  </a:lnTo>
                  <a:lnTo>
                    <a:pt x="7" y="135"/>
                  </a:lnTo>
                  <a:lnTo>
                    <a:pt x="10" y="136"/>
                  </a:lnTo>
                  <a:lnTo>
                    <a:pt x="17" y="135"/>
                  </a:lnTo>
                  <a:lnTo>
                    <a:pt x="21" y="133"/>
                  </a:lnTo>
                  <a:lnTo>
                    <a:pt x="27" y="131"/>
                  </a:lnTo>
                  <a:lnTo>
                    <a:pt x="100" y="90"/>
                  </a:lnTo>
                  <a:lnTo>
                    <a:pt x="100" y="386"/>
                  </a:lnTo>
                  <a:lnTo>
                    <a:pt x="13" y="386"/>
                  </a:lnTo>
                  <a:lnTo>
                    <a:pt x="11" y="387"/>
                  </a:lnTo>
                  <a:lnTo>
                    <a:pt x="1" y="416"/>
                  </a:lnTo>
                  <a:lnTo>
                    <a:pt x="2" y="435"/>
                  </a:lnTo>
                  <a:lnTo>
                    <a:pt x="13" y="458"/>
                  </a:lnTo>
                  <a:lnTo>
                    <a:pt x="268" y="458"/>
                  </a:lnTo>
                  <a:lnTo>
                    <a:pt x="280" y="429"/>
                  </a:lnTo>
                  <a:lnTo>
                    <a:pt x="280" y="410"/>
                  </a:lnTo>
                  <a:lnTo>
                    <a:pt x="268" y="386"/>
                  </a:lnTo>
                  <a:lnTo>
                    <a:pt x="192" y="386"/>
                  </a:lnTo>
                  <a:lnTo>
                    <a:pt x="192" y="8"/>
                  </a:lnTo>
                  <a:lnTo>
                    <a:pt x="178" y="0"/>
                  </a:lnTo>
                  <a:lnTo>
                    <a:pt x="167" y="0"/>
                  </a:lnTo>
                  <a:close/>
                </a:path>
              </a:pathLst>
            </a:custGeom>
            <a:solidFill>
              <a:srgbClr val="F6C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40" name="Freeform 17"/>
            <p:cNvSpPr/>
            <p:nvPr/>
          </p:nvSpPr>
          <p:spPr bwMode="auto">
            <a:xfrm>
              <a:off x="1235" y="392"/>
              <a:ext cx="280" cy="459"/>
            </a:xfrm>
            <a:custGeom>
              <a:avLst/>
              <a:gdLst>
                <a:gd name="T0" fmla="+- 0 1395 1235"/>
                <a:gd name="T1" fmla="*/ T0 w 280"/>
                <a:gd name="T2" fmla="+- 0 393 393"/>
                <a:gd name="T3" fmla="*/ 393 h 459"/>
                <a:gd name="T4" fmla="+- 0 1407 1235"/>
                <a:gd name="T5" fmla="*/ T4 w 280"/>
                <a:gd name="T6" fmla="+- 0 393 393"/>
                <a:gd name="T7" fmla="*/ 393 h 459"/>
                <a:gd name="T8" fmla="+- 0 1417 1235"/>
                <a:gd name="T9" fmla="*/ T8 w 280"/>
                <a:gd name="T10" fmla="+- 0 394 393"/>
                <a:gd name="T11" fmla="*/ 394 h 459"/>
                <a:gd name="T12" fmla="+- 0 1423 1235"/>
                <a:gd name="T13" fmla="*/ T12 w 280"/>
                <a:gd name="T14" fmla="+- 0 396 393"/>
                <a:gd name="T15" fmla="*/ 396 h 459"/>
                <a:gd name="T16" fmla="+- 0 1425 1235"/>
                <a:gd name="T17" fmla="*/ T16 w 280"/>
                <a:gd name="T18" fmla="+- 0 398 393"/>
                <a:gd name="T19" fmla="*/ 398 h 459"/>
                <a:gd name="T20" fmla="+- 0 1427 1235"/>
                <a:gd name="T21" fmla="*/ T20 w 280"/>
                <a:gd name="T22" fmla="+- 0 401 393"/>
                <a:gd name="T23" fmla="*/ 401 h 459"/>
                <a:gd name="T24" fmla="+- 0 1427 1235"/>
                <a:gd name="T25" fmla="*/ T24 w 280"/>
                <a:gd name="T26" fmla="+- 0 779 393"/>
                <a:gd name="T27" fmla="*/ 779 h 459"/>
                <a:gd name="T28" fmla="+- 0 1503 1235"/>
                <a:gd name="T29" fmla="*/ T28 w 280"/>
                <a:gd name="T30" fmla="+- 0 779 393"/>
                <a:gd name="T31" fmla="*/ 779 h 459"/>
                <a:gd name="T32" fmla="+- 0 1507 1235"/>
                <a:gd name="T33" fmla="*/ T32 w 280"/>
                <a:gd name="T34" fmla="+- 0 781 393"/>
                <a:gd name="T35" fmla="*/ 781 h 459"/>
                <a:gd name="T36" fmla="+- 0 1510 1235"/>
                <a:gd name="T37" fmla="*/ T36 w 280"/>
                <a:gd name="T38" fmla="+- 0 785 393"/>
                <a:gd name="T39" fmla="*/ 785 h 459"/>
                <a:gd name="T40" fmla="+- 0 1513 1235"/>
                <a:gd name="T41" fmla="*/ T40 w 280"/>
                <a:gd name="T42" fmla="+- 0 790 393"/>
                <a:gd name="T43" fmla="*/ 790 h 459"/>
                <a:gd name="T44" fmla="+- 0 1514 1235"/>
                <a:gd name="T45" fmla="*/ T44 w 280"/>
                <a:gd name="T46" fmla="+- 0 798 393"/>
                <a:gd name="T47" fmla="*/ 798 h 459"/>
                <a:gd name="T48" fmla="+- 0 1515 1235"/>
                <a:gd name="T49" fmla="*/ T48 w 280"/>
                <a:gd name="T50" fmla="+- 0 809 393"/>
                <a:gd name="T51" fmla="*/ 809 h 459"/>
                <a:gd name="T52" fmla="+- 0 1515 1235"/>
                <a:gd name="T53" fmla="*/ T52 w 280"/>
                <a:gd name="T54" fmla="+- 0 822 393"/>
                <a:gd name="T55" fmla="*/ 822 h 459"/>
                <a:gd name="T56" fmla="+- 0 1514 1235"/>
                <a:gd name="T57" fmla="*/ T56 w 280"/>
                <a:gd name="T58" fmla="+- 0 832 393"/>
                <a:gd name="T59" fmla="*/ 832 h 459"/>
                <a:gd name="T60" fmla="+- 0 1512 1235"/>
                <a:gd name="T61" fmla="*/ T60 w 280"/>
                <a:gd name="T62" fmla="+- 0 840 393"/>
                <a:gd name="T63" fmla="*/ 840 h 459"/>
                <a:gd name="T64" fmla="+- 0 1510 1235"/>
                <a:gd name="T65" fmla="*/ T64 w 280"/>
                <a:gd name="T66" fmla="+- 0 846 393"/>
                <a:gd name="T67" fmla="*/ 846 h 459"/>
                <a:gd name="T68" fmla="+- 0 1507 1235"/>
                <a:gd name="T69" fmla="*/ T68 w 280"/>
                <a:gd name="T70" fmla="+- 0 849 393"/>
                <a:gd name="T71" fmla="*/ 849 h 459"/>
                <a:gd name="T72" fmla="+- 0 1503 1235"/>
                <a:gd name="T73" fmla="*/ T72 w 280"/>
                <a:gd name="T74" fmla="+- 0 851 393"/>
                <a:gd name="T75" fmla="*/ 851 h 459"/>
                <a:gd name="T76" fmla="+- 0 1250 1235"/>
                <a:gd name="T77" fmla="*/ T76 w 280"/>
                <a:gd name="T78" fmla="+- 0 851 393"/>
                <a:gd name="T79" fmla="*/ 851 h 459"/>
                <a:gd name="T80" fmla="+- 0 1246 1235"/>
                <a:gd name="T81" fmla="*/ T80 w 280"/>
                <a:gd name="T82" fmla="+- 0 850 393"/>
                <a:gd name="T83" fmla="*/ 850 h 459"/>
                <a:gd name="T84" fmla="+- 0 1243 1235"/>
                <a:gd name="T85" fmla="*/ T84 w 280"/>
                <a:gd name="T86" fmla="+- 0 848 393"/>
                <a:gd name="T87" fmla="*/ 848 h 459"/>
                <a:gd name="T88" fmla="+- 0 1237 1235"/>
                <a:gd name="T89" fmla="*/ T88 w 280"/>
                <a:gd name="T90" fmla="+- 0 828 393"/>
                <a:gd name="T91" fmla="*/ 828 h 459"/>
                <a:gd name="T92" fmla="+- 0 1236 1235"/>
                <a:gd name="T93" fmla="*/ T92 w 280"/>
                <a:gd name="T94" fmla="+- 0 815 393"/>
                <a:gd name="T95" fmla="*/ 815 h 459"/>
                <a:gd name="T96" fmla="+- 0 1240 1235"/>
                <a:gd name="T97" fmla="*/ T96 w 280"/>
                <a:gd name="T98" fmla="+- 0 787 393"/>
                <a:gd name="T99" fmla="*/ 787 h 459"/>
                <a:gd name="T100" fmla="+- 0 1243 1235"/>
                <a:gd name="T101" fmla="*/ T100 w 280"/>
                <a:gd name="T102" fmla="+- 0 782 393"/>
                <a:gd name="T103" fmla="*/ 782 h 459"/>
                <a:gd name="T104" fmla="+- 0 1246 1235"/>
                <a:gd name="T105" fmla="*/ T104 w 280"/>
                <a:gd name="T106" fmla="+- 0 780 393"/>
                <a:gd name="T107" fmla="*/ 780 h 459"/>
                <a:gd name="T108" fmla="+- 0 1250 1235"/>
                <a:gd name="T109" fmla="*/ T108 w 280"/>
                <a:gd name="T110" fmla="+- 0 779 393"/>
                <a:gd name="T111" fmla="*/ 779 h 459"/>
                <a:gd name="T112" fmla="+- 0 1335 1235"/>
                <a:gd name="T113" fmla="*/ T112 w 280"/>
                <a:gd name="T114" fmla="+- 0 483 393"/>
                <a:gd name="T115" fmla="*/ 483 h 459"/>
                <a:gd name="T116" fmla="+- 0 1256 1235"/>
                <a:gd name="T117" fmla="*/ T116 w 280"/>
                <a:gd name="T118" fmla="+- 0 526 393"/>
                <a:gd name="T119" fmla="*/ 526 h 459"/>
                <a:gd name="T120" fmla="+- 0 1248 1235"/>
                <a:gd name="T121" fmla="*/ T120 w 280"/>
                <a:gd name="T122" fmla="+- 0 528 393"/>
                <a:gd name="T123" fmla="*/ 528 h 459"/>
                <a:gd name="T124" fmla="+- 0 1242 1235"/>
                <a:gd name="T125" fmla="*/ T124 w 280"/>
                <a:gd name="T126" fmla="+- 0 528 393"/>
                <a:gd name="T127" fmla="*/ 528 h 459"/>
                <a:gd name="T128" fmla="+- 0 1238 1235"/>
                <a:gd name="T129" fmla="*/ T128 w 280"/>
                <a:gd name="T130" fmla="+- 0 524 393"/>
                <a:gd name="T131" fmla="*/ 524 h 459"/>
                <a:gd name="T132" fmla="+- 0 1236 1235"/>
                <a:gd name="T133" fmla="*/ T132 w 280"/>
                <a:gd name="T134" fmla="+- 0 516 393"/>
                <a:gd name="T135" fmla="*/ 516 h 459"/>
                <a:gd name="T136" fmla="+- 0 1235 1235"/>
                <a:gd name="T137" fmla="*/ T136 w 280"/>
                <a:gd name="T138" fmla="+- 0 504 393"/>
                <a:gd name="T139" fmla="*/ 504 h 459"/>
                <a:gd name="T140" fmla="+- 0 1235 1235"/>
                <a:gd name="T141" fmla="*/ T140 w 280"/>
                <a:gd name="T142" fmla="+- 0 490 393"/>
                <a:gd name="T143" fmla="*/ 490 h 459"/>
                <a:gd name="T144" fmla="+- 0 1243 1235"/>
                <a:gd name="T145" fmla="*/ T144 w 280"/>
                <a:gd name="T146" fmla="+- 0 464 393"/>
                <a:gd name="T147" fmla="*/ 464 h 459"/>
                <a:gd name="T148" fmla="+- 0 1248 1235"/>
                <a:gd name="T149" fmla="*/ T148 w 280"/>
                <a:gd name="T150" fmla="+- 0 460 393"/>
                <a:gd name="T151" fmla="*/ 460 h 459"/>
                <a:gd name="T152" fmla="+- 0 1347 1235"/>
                <a:gd name="T153" fmla="*/ T152 w 280"/>
                <a:gd name="T154" fmla="+- 0 396 393"/>
                <a:gd name="T155" fmla="*/ 396 h 459"/>
                <a:gd name="T156" fmla="+- 0 1360 1235"/>
                <a:gd name="T157" fmla="*/ T156 w 280"/>
                <a:gd name="T158" fmla="+- 0 393 393"/>
                <a:gd name="T159" fmla="*/ 393 h 459"/>
                <a:gd name="T160" fmla="+- 0 1368 1235"/>
                <a:gd name="T161" fmla="*/ T160 w 280"/>
                <a:gd name="T162" fmla="+- 0 393 393"/>
                <a:gd name="T163" fmla="*/ 393 h 459"/>
                <a:gd name="T164" fmla="+- 0 1378 1235"/>
                <a:gd name="T165" fmla="*/ T164 w 280"/>
                <a:gd name="T166" fmla="+- 0 393 393"/>
                <a:gd name="T167" fmla="*/ 393 h 4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280" h="459">
                  <a:moveTo>
                    <a:pt x="151" y="0"/>
                  </a:moveTo>
                  <a:lnTo>
                    <a:pt x="160" y="0"/>
                  </a:lnTo>
                  <a:lnTo>
                    <a:pt x="167" y="0"/>
                  </a:lnTo>
                  <a:lnTo>
                    <a:pt x="172" y="0"/>
                  </a:lnTo>
                  <a:lnTo>
                    <a:pt x="178" y="0"/>
                  </a:lnTo>
                  <a:lnTo>
                    <a:pt x="182" y="1"/>
                  </a:lnTo>
                  <a:lnTo>
                    <a:pt x="185" y="2"/>
                  </a:lnTo>
                  <a:lnTo>
                    <a:pt x="188" y="3"/>
                  </a:lnTo>
                  <a:lnTo>
                    <a:pt x="189" y="4"/>
                  </a:lnTo>
                  <a:lnTo>
                    <a:pt x="190" y="5"/>
                  </a:lnTo>
                  <a:lnTo>
                    <a:pt x="191" y="7"/>
                  </a:lnTo>
                  <a:lnTo>
                    <a:pt x="192" y="8"/>
                  </a:lnTo>
                  <a:lnTo>
                    <a:pt x="192" y="10"/>
                  </a:lnTo>
                  <a:lnTo>
                    <a:pt x="192" y="386"/>
                  </a:lnTo>
                  <a:lnTo>
                    <a:pt x="266" y="386"/>
                  </a:lnTo>
                  <a:lnTo>
                    <a:pt x="268" y="386"/>
                  </a:lnTo>
                  <a:lnTo>
                    <a:pt x="270" y="387"/>
                  </a:lnTo>
                  <a:lnTo>
                    <a:pt x="272" y="388"/>
                  </a:lnTo>
                  <a:lnTo>
                    <a:pt x="274" y="389"/>
                  </a:lnTo>
                  <a:lnTo>
                    <a:pt x="275" y="392"/>
                  </a:lnTo>
                  <a:lnTo>
                    <a:pt x="276" y="394"/>
                  </a:lnTo>
                  <a:lnTo>
                    <a:pt x="278" y="397"/>
                  </a:lnTo>
                  <a:lnTo>
                    <a:pt x="279" y="401"/>
                  </a:lnTo>
                  <a:lnTo>
                    <a:pt x="279" y="405"/>
                  </a:lnTo>
                  <a:lnTo>
                    <a:pt x="280" y="410"/>
                  </a:lnTo>
                  <a:lnTo>
                    <a:pt x="280" y="416"/>
                  </a:lnTo>
                  <a:lnTo>
                    <a:pt x="280" y="422"/>
                  </a:lnTo>
                  <a:lnTo>
                    <a:pt x="280" y="429"/>
                  </a:lnTo>
                  <a:lnTo>
                    <a:pt x="280" y="435"/>
                  </a:lnTo>
                  <a:lnTo>
                    <a:pt x="279" y="439"/>
                  </a:lnTo>
                  <a:lnTo>
                    <a:pt x="278" y="444"/>
                  </a:lnTo>
                  <a:lnTo>
                    <a:pt x="277" y="447"/>
                  </a:lnTo>
                  <a:lnTo>
                    <a:pt x="276" y="450"/>
                  </a:lnTo>
                  <a:lnTo>
                    <a:pt x="275" y="453"/>
                  </a:lnTo>
                  <a:lnTo>
                    <a:pt x="273" y="455"/>
                  </a:lnTo>
                  <a:lnTo>
                    <a:pt x="272" y="456"/>
                  </a:lnTo>
                  <a:lnTo>
                    <a:pt x="270" y="457"/>
                  </a:lnTo>
                  <a:lnTo>
                    <a:pt x="268" y="458"/>
                  </a:lnTo>
                  <a:lnTo>
                    <a:pt x="266" y="458"/>
                  </a:lnTo>
                  <a:lnTo>
                    <a:pt x="15" y="458"/>
                  </a:lnTo>
                  <a:lnTo>
                    <a:pt x="13" y="458"/>
                  </a:lnTo>
                  <a:lnTo>
                    <a:pt x="11" y="457"/>
                  </a:lnTo>
                  <a:lnTo>
                    <a:pt x="10" y="456"/>
                  </a:lnTo>
                  <a:lnTo>
                    <a:pt x="8" y="455"/>
                  </a:lnTo>
                  <a:lnTo>
                    <a:pt x="2" y="439"/>
                  </a:lnTo>
                  <a:lnTo>
                    <a:pt x="2" y="435"/>
                  </a:lnTo>
                  <a:lnTo>
                    <a:pt x="1" y="429"/>
                  </a:lnTo>
                  <a:lnTo>
                    <a:pt x="1" y="422"/>
                  </a:lnTo>
                  <a:lnTo>
                    <a:pt x="1" y="416"/>
                  </a:lnTo>
                  <a:lnTo>
                    <a:pt x="5" y="394"/>
                  </a:lnTo>
                  <a:lnTo>
                    <a:pt x="6" y="392"/>
                  </a:lnTo>
                  <a:lnTo>
                    <a:pt x="8" y="389"/>
                  </a:lnTo>
                  <a:lnTo>
                    <a:pt x="9" y="388"/>
                  </a:lnTo>
                  <a:lnTo>
                    <a:pt x="11" y="387"/>
                  </a:lnTo>
                  <a:lnTo>
                    <a:pt x="13" y="386"/>
                  </a:lnTo>
                  <a:lnTo>
                    <a:pt x="15" y="386"/>
                  </a:lnTo>
                  <a:lnTo>
                    <a:pt x="100" y="386"/>
                  </a:lnTo>
                  <a:lnTo>
                    <a:pt x="100" y="90"/>
                  </a:lnTo>
                  <a:lnTo>
                    <a:pt x="27" y="131"/>
                  </a:lnTo>
                  <a:lnTo>
                    <a:pt x="21" y="133"/>
                  </a:lnTo>
                  <a:lnTo>
                    <a:pt x="17" y="135"/>
                  </a:lnTo>
                  <a:lnTo>
                    <a:pt x="13" y="135"/>
                  </a:lnTo>
                  <a:lnTo>
                    <a:pt x="10" y="136"/>
                  </a:lnTo>
                  <a:lnTo>
                    <a:pt x="7" y="135"/>
                  </a:lnTo>
                  <a:lnTo>
                    <a:pt x="5" y="133"/>
                  </a:lnTo>
                  <a:lnTo>
                    <a:pt x="3" y="131"/>
                  </a:lnTo>
                  <a:lnTo>
                    <a:pt x="2" y="128"/>
                  </a:lnTo>
                  <a:lnTo>
                    <a:pt x="1" y="123"/>
                  </a:lnTo>
                  <a:lnTo>
                    <a:pt x="1" y="118"/>
                  </a:lnTo>
                  <a:lnTo>
                    <a:pt x="0" y="111"/>
                  </a:lnTo>
                  <a:lnTo>
                    <a:pt x="0" y="102"/>
                  </a:lnTo>
                  <a:lnTo>
                    <a:pt x="0" y="97"/>
                  </a:lnTo>
                  <a:lnTo>
                    <a:pt x="6" y="73"/>
                  </a:lnTo>
                  <a:lnTo>
                    <a:pt x="8" y="71"/>
                  </a:lnTo>
                  <a:lnTo>
                    <a:pt x="10" y="69"/>
                  </a:lnTo>
                  <a:lnTo>
                    <a:pt x="13" y="67"/>
                  </a:lnTo>
                  <a:lnTo>
                    <a:pt x="111" y="4"/>
                  </a:lnTo>
                  <a:lnTo>
                    <a:pt x="112" y="3"/>
                  </a:lnTo>
                  <a:lnTo>
                    <a:pt x="122" y="0"/>
                  </a:lnTo>
                  <a:lnTo>
                    <a:pt x="125" y="0"/>
                  </a:lnTo>
                  <a:lnTo>
                    <a:pt x="128" y="0"/>
                  </a:lnTo>
                  <a:lnTo>
                    <a:pt x="133" y="0"/>
                  </a:lnTo>
                  <a:lnTo>
                    <a:pt x="138" y="0"/>
                  </a:lnTo>
                  <a:lnTo>
                    <a:pt x="143" y="0"/>
                  </a:lnTo>
                  <a:lnTo>
                    <a:pt x="151" y="0"/>
                  </a:lnTo>
                  <a:close/>
                </a:path>
              </a:pathLst>
            </a:custGeom>
            <a:noFill/>
            <a:ln w="11112">
              <a:solidFill>
                <a:srgbClr val="ED7C3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grpSp>
      <p:sp>
        <p:nvSpPr>
          <p:cNvPr id="41" name="Прямоугольник 40"/>
          <p:cNvSpPr/>
          <p:nvPr/>
        </p:nvSpPr>
        <p:spPr>
          <a:xfrm>
            <a:off x="1764330" y="4625340"/>
            <a:ext cx="1257935" cy="521970"/>
          </a:xfrm>
          <a:prstGeom prst="rect">
            <a:avLst/>
          </a:prstGeom>
        </p:spPr>
        <p:txBody>
          <a:bodyPr wrap="none">
            <a:spAutoFit/>
          </a:bodyPr>
          <a:lstStyle/>
          <a:p>
            <a:pPr algn="ctr"/>
            <a:r>
              <a:rPr lang="en-US" altLang="en-US" sz="1400" b="1" dirty="0" smtClean="0">
                <a:solidFill>
                  <a:schemeClr val="bg1"/>
                </a:solidFill>
              </a:rPr>
              <a:t>№ 1 қалалық </a:t>
            </a:r>
            <a:endParaRPr lang="en-US" altLang="en-US" sz="1400" b="1" dirty="0" smtClean="0">
              <a:solidFill>
                <a:schemeClr val="bg1"/>
              </a:solidFill>
            </a:endParaRPr>
          </a:p>
          <a:p>
            <a:pPr algn="ctr"/>
            <a:r>
              <a:rPr lang="en-US" sz="1400" b="1" dirty="0" smtClean="0">
                <a:solidFill>
                  <a:schemeClr val="bg1"/>
                </a:solidFill>
              </a:rPr>
              <a:t>ПМП</a:t>
            </a:r>
            <a:r>
              <a:rPr lang="en-US" altLang="en-US" sz="1400" b="1" dirty="0" smtClean="0">
                <a:solidFill>
                  <a:schemeClr val="bg1"/>
                </a:solidFill>
              </a:rPr>
              <a:t>К</a:t>
            </a:r>
            <a:endParaRPr lang="en-US" altLang="en-US" sz="1400" b="1" dirty="0" smtClean="0">
              <a:solidFill>
                <a:schemeClr val="bg1"/>
              </a:solidFill>
            </a:endParaRPr>
          </a:p>
        </p:txBody>
      </p:sp>
      <p:sp>
        <p:nvSpPr>
          <p:cNvPr id="42" name="Прямоугольник 41"/>
          <p:cNvSpPr/>
          <p:nvPr/>
        </p:nvSpPr>
        <p:spPr>
          <a:xfrm>
            <a:off x="3852211" y="4722495"/>
            <a:ext cx="1257935" cy="521970"/>
          </a:xfrm>
          <a:prstGeom prst="rect">
            <a:avLst/>
          </a:prstGeom>
        </p:spPr>
        <p:txBody>
          <a:bodyPr wrap="none">
            <a:spAutoFit/>
          </a:bodyPr>
          <a:lstStyle/>
          <a:p>
            <a:pPr algn="ctr"/>
            <a:r>
              <a:rPr lang="en-US" altLang="en-US" sz="1400" b="1" dirty="0" smtClean="0">
                <a:solidFill>
                  <a:schemeClr val="bg1"/>
                </a:solidFill>
              </a:rPr>
              <a:t>№ 2 қалалық </a:t>
            </a:r>
            <a:endParaRPr lang="en-US" altLang="en-US" sz="1400" b="1" dirty="0" smtClean="0">
              <a:solidFill>
                <a:schemeClr val="bg1"/>
              </a:solidFill>
            </a:endParaRPr>
          </a:p>
          <a:p>
            <a:pPr algn="ctr"/>
            <a:r>
              <a:rPr lang="en-US" sz="1400" b="1" dirty="0" smtClean="0">
                <a:solidFill>
                  <a:schemeClr val="bg1"/>
                </a:solidFill>
              </a:rPr>
              <a:t>ПМП</a:t>
            </a:r>
            <a:r>
              <a:rPr lang="en-US" altLang="en-US" sz="1400" b="1" dirty="0" smtClean="0">
                <a:solidFill>
                  <a:schemeClr val="bg1"/>
                </a:solidFill>
              </a:rPr>
              <a:t>К</a:t>
            </a:r>
            <a:endParaRPr lang="en-US" altLang="en-US" sz="1400" b="1" dirty="0" smtClean="0">
              <a:solidFill>
                <a:schemeClr val="bg1"/>
              </a:solidFill>
            </a:endParaRPr>
          </a:p>
        </p:txBody>
      </p:sp>
      <p:sp>
        <p:nvSpPr>
          <p:cNvPr id="43" name="Прямоугольник 42"/>
          <p:cNvSpPr/>
          <p:nvPr/>
        </p:nvSpPr>
        <p:spPr>
          <a:xfrm>
            <a:off x="5973111" y="5521960"/>
            <a:ext cx="1257935" cy="521970"/>
          </a:xfrm>
          <a:prstGeom prst="rect">
            <a:avLst/>
          </a:prstGeom>
          <a:gradFill>
            <a:gsLst>
              <a:gs pos="0">
                <a:srgbClr val="FE4444"/>
              </a:gs>
              <a:gs pos="100000">
                <a:srgbClr val="832B2B"/>
              </a:gs>
            </a:gsLst>
            <a:lin ang="5400000" scaled="0"/>
          </a:gradFill>
        </p:spPr>
        <p:txBody>
          <a:bodyPr wrap="none">
            <a:spAutoFit/>
          </a:bodyPr>
          <a:lstStyle/>
          <a:p>
            <a:pPr algn="ctr"/>
            <a:r>
              <a:rPr lang="en-US" altLang="en-US" sz="1400" b="1" dirty="0" smtClean="0">
                <a:solidFill>
                  <a:schemeClr val="bg1"/>
                </a:solidFill>
              </a:rPr>
              <a:t>№ 3 қалалық </a:t>
            </a:r>
            <a:endParaRPr lang="en-US" altLang="en-US" sz="1400" b="1" dirty="0" smtClean="0">
              <a:solidFill>
                <a:schemeClr val="bg1"/>
              </a:solidFill>
            </a:endParaRPr>
          </a:p>
          <a:p>
            <a:pPr algn="ctr"/>
            <a:r>
              <a:rPr lang="en-US" sz="1400" b="1" dirty="0" smtClean="0">
                <a:solidFill>
                  <a:schemeClr val="bg1"/>
                </a:solidFill>
              </a:rPr>
              <a:t>ПМП</a:t>
            </a:r>
            <a:r>
              <a:rPr lang="en-US" altLang="en-US" sz="1400" b="1" dirty="0" smtClean="0">
                <a:solidFill>
                  <a:schemeClr val="bg1"/>
                </a:solidFill>
              </a:rPr>
              <a:t>К</a:t>
            </a:r>
            <a:endParaRPr lang="en-US" altLang="en-US" sz="1400" b="1" dirty="0" smtClean="0">
              <a:solidFill>
                <a:schemeClr val="bg1"/>
              </a:solidFill>
            </a:endParaRPr>
          </a:p>
        </p:txBody>
      </p:sp>
      <p:grpSp>
        <p:nvGrpSpPr>
          <p:cNvPr id="45" name="Group 1"/>
          <p:cNvGrpSpPr/>
          <p:nvPr/>
        </p:nvGrpSpPr>
        <p:grpSpPr bwMode="auto">
          <a:xfrm>
            <a:off x="1459842" y="5329876"/>
            <a:ext cx="6560820" cy="1317625"/>
            <a:chOff x="607" y="-2600"/>
            <a:chExt cx="10332" cy="2074"/>
          </a:xfrm>
        </p:grpSpPr>
        <p:pic>
          <p:nvPicPr>
            <p:cNvPr id="206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 y="-2552"/>
              <a:ext cx="4124" cy="201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 y="-2600"/>
              <a:ext cx="4124" cy="2019"/>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3" y="-2586"/>
              <a:ext cx="4126" cy="201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12"/>
            <p:cNvSpPr>
              <a:spLocks noChangeArrowheads="1"/>
            </p:cNvSpPr>
            <p:nvPr/>
          </p:nvSpPr>
          <p:spPr bwMode="auto">
            <a:xfrm>
              <a:off x="811" y="-2276"/>
              <a:ext cx="660" cy="9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47" name="AutoShape 11"/>
            <p:cNvSpPr/>
            <p:nvPr/>
          </p:nvSpPr>
          <p:spPr bwMode="auto">
            <a:xfrm>
              <a:off x="972" y="-1973"/>
              <a:ext cx="338" cy="460"/>
            </a:xfrm>
            <a:custGeom>
              <a:avLst/>
              <a:gdLst>
                <a:gd name="T0" fmla="+- 0 1167 973"/>
                <a:gd name="T1" fmla="*/ T0 w 338"/>
                <a:gd name="T2" fmla="+- 0 -1609 -1972"/>
                <a:gd name="T3" fmla="*/ -1609 h 460"/>
                <a:gd name="T4" fmla="+- 0 1168 973"/>
                <a:gd name="T5" fmla="*/ T4 w 338"/>
                <a:gd name="T6" fmla="+- 0 -1523 -1972"/>
                <a:gd name="T7" fmla="*/ -1523 h 460"/>
                <a:gd name="T8" fmla="+- 0 1173 973"/>
                <a:gd name="T9" fmla="*/ T8 w 338"/>
                <a:gd name="T10" fmla="+- 0 -1518 -1972"/>
                <a:gd name="T11" fmla="*/ -1518 h 460"/>
                <a:gd name="T12" fmla="+- 0 1184 973"/>
                <a:gd name="T13" fmla="*/ T12 w 338"/>
                <a:gd name="T14" fmla="+- 0 -1514 -1972"/>
                <a:gd name="T15" fmla="*/ -1514 h 460"/>
                <a:gd name="T16" fmla="+- 0 1203 973"/>
                <a:gd name="T17" fmla="*/ T16 w 338"/>
                <a:gd name="T18" fmla="+- 0 -1513 -1972"/>
                <a:gd name="T19" fmla="*/ -1513 h 460"/>
                <a:gd name="T20" fmla="+- 0 1227 973"/>
                <a:gd name="T21" fmla="*/ T20 w 338"/>
                <a:gd name="T22" fmla="+- 0 -1513 -1972"/>
                <a:gd name="T23" fmla="*/ -1513 h 460"/>
                <a:gd name="T24" fmla="+- 0 1243 973"/>
                <a:gd name="T25" fmla="*/ T24 w 338"/>
                <a:gd name="T26" fmla="+- 0 -1515 -1972"/>
                <a:gd name="T27" fmla="*/ -1515 h 460"/>
                <a:gd name="T28" fmla="+- 0 1253 973"/>
                <a:gd name="T29" fmla="*/ T28 w 338"/>
                <a:gd name="T30" fmla="+- 0 -1519 -1972"/>
                <a:gd name="T31" fmla="*/ -1519 h 460"/>
                <a:gd name="T32" fmla="+- 0 1256 973"/>
                <a:gd name="T33" fmla="*/ T32 w 338"/>
                <a:gd name="T34" fmla="+- 0 -1525 -1972"/>
                <a:gd name="T35" fmla="*/ -1525 h 460"/>
                <a:gd name="T36" fmla="+- 0 1203 973"/>
                <a:gd name="T37" fmla="*/ T36 w 338"/>
                <a:gd name="T38" fmla="+- 0 -1972 -1972"/>
                <a:gd name="T39" fmla="*/ -1972 h 460"/>
                <a:gd name="T40" fmla="+- 0 1170 973"/>
                <a:gd name="T41" fmla="*/ T40 w 338"/>
                <a:gd name="T42" fmla="+- 0 -1972 -1972"/>
                <a:gd name="T43" fmla="*/ -1972 h 460"/>
                <a:gd name="T44" fmla="+- 0 1148 973"/>
                <a:gd name="T45" fmla="*/ T44 w 338"/>
                <a:gd name="T46" fmla="+- 0 -1970 -1972"/>
                <a:gd name="T47" fmla="*/ -1970 h 460"/>
                <a:gd name="T48" fmla="+- 0 1134 973"/>
                <a:gd name="T49" fmla="*/ T48 w 338"/>
                <a:gd name="T50" fmla="+- 0 -1967 -1972"/>
                <a:gd name="T51" fmla="*/ -1967 h 460"/>
                <a:gd name="T52" fmla="+- 0 1127 973"/>
                <a:gd name="T53" fmla="*/ T52 w 338"/>
                <a:gd name="T54" fmla="+- 0 -1962 -1972"/>
                <a:gd name="T55" fmla="*/ -1962 h 460"/>
                <a:gd name="T56" fmla="+- 0 982 973"/>
                <a:gd name="T57" fmla="*/ T56 w 338"/>
                <a:gd name="T58" fmla="+- 0 -1706 -1972"/>
                <a:gd name="T59" fmla="*/ -1706 h 460"/>
                <a:gd name="T60" fmla="+- 0 977 973"/>
                <a:gd name="T61" fmla="*/ T60 w 338"/>
                <a:gd name="T62" fmla="+- 0 -1694 -1972"/>
                <a:gd name="T63" fmla="*/ -1694 h 460"/>
                <a:gd name="T64" fmla="+- 0 974 973"/>
                <a:gd name="T65" fmla="*/ T64 w 338"/>
                <a:gd name="T66" fmla="+- 0 -1681 -1972"/>
                <a:gd name="T67" fmla="*/ -1681 h 460"/>
                <a:gd name="T68" fmla="+- 0 973 973"/>
                <a:gd name="T69" fmla="*/ T68 w 338"/>
                <a:gd name="T70" fmla="+- 0 -1665 -1972"/>
                <a:gd name="T71" fmla="*/ -1665 h 460"/>
                <a:gd name="T72" fmla="+- 0 973 973"/>
                <a:gd name="T73" fmla="*/ T72 w 338"/>
                <a:gd name="T74" fmla="+- 0 -1634 -1972"/>
                <a:gd name="T75" fmla="*/ -1634 h 460"/>
                <a:gd name="T76" fmla="+- 0 976 973"/>
                <a:gd name="T77" fmla="*/ T76 w 338"/>
                <a:gd name="T78" fmla="+- 0 -1619 -1972"/>
                <a:gd name="T79" fmla="*/ -1619 h 460"/>
                <a:gd name="T80" fmla="+- 0 982 973"/>
                <a:gd name="T81" fmla="*/ T80 w 338"/>
                <a:gd name="T82" fmla="+- 0 -1611 -1972"/>
                <a:gd name="T83" fmla="*/ -1611 h 460"/>
                <a:gd name="T84" fmla="+- 0 990 973"/>
                <a:gd name="T85" fmla="*/ T84 w 338"/>
                <a:gd name="T86" fmla="+- 0 -1609 -1972"/>
                <a:gd name="T87" fmla="*/ -1609 h 460"/>
                <a:gd name="T88" fmla="+- 0 1304 973"/>
                <a:gd name="T89" fmla="*/ T88 w 338"/>
                <a:gd name="T90" fmla="+- 0 -1612 -1972"/>
                <a:gd name="T91" fmla="*/ -1612 h 460"/>
                <a:gd name="T92" fmla="+- 0 1310 973"/>
                <a:gd name="T93" fmla="*/ T92 w 338"/>
                <a:gd name="T94" fmla="+- 0 -1634 -1972"/>
                <a:gd name="T95" fmla="*/ -1634 h 460"/>
                <a:gd name="T96" fmla="+- 0 1309 973"/>
                <a:gd name="T97" fmla="*/ T96 w 338"/>
                <a:gd name="T98" fmla="+- 0 -1669 -1972"/>
                <a:gd name="T99" fmla="*/ -1669 h 460"/>
                <a:gd name="T100" fmla="+- 0 1300 973"/>
                <a:gd name="T101" fmla="*/ T100 w 338"/>
                <a:gd name="T102" fmla="+- 0 -1683 -1972"/>
                <a:gd name="T103" fmla="*/ -1683 h 460"/>
                <a:gd name="T104" fmla="+- 0 1166 973"/>
                <a:gd name="T105" fmla="*/ T104 w 338"/>
                <a:gd name="T106" fmla="+- 0 -1892 -1972"/>
                <a:gd name="T107" fmla="*/ -1892 h 460"/>
                <a:gd name="T108" fmla="+- 0 1256 973"/>
                <a:gd name="T109" fmla="*/ T108 w 338"/>
                <a:gd name="T110" fmla="+- 0 -1960 -1972"/>
                <a:gd name="T111" fmla="*/ -1960 h 460"/>
                <a:gd name="T112" fmla="+- 0 1250 973"/>
                <a:gd name="T113" fmla="*/ T112 w 338"/>
                <a:gd name="T114" fmla="+- 0 -1966 -1972"/>
                <a:gd name="T115" fmla="*/ -1966 h 460"/>
                <a:gd name="T116" fmla="+- 0 1236 973"/>
                <a:gd name="T117" fmla="*/ T116 w 338"/>
                <a:gd name="T118" fmla="+- 0 -1970 -1972"/>
                <a:gd name="T119" fmla="*/ -1970 h 460"/>
                <a:gd name="T120" fmla="+- 0 1213 973"/>
                <a:gd name="T121" fmla="*/ T120 w 338"/>
                <a:gd name="T122" fmla="+- 0 -1972 -1972"/>
                <a:gd name="T123" fmla="*/ -1972 h 460"/>
                <a:gd name="T124" fmla="+- 0 1256 973"/>
                <a:gd name="T125" fmla="*/ T124 w 338"/>
                <a:gd name="T126" fmla="+- 0 -1892 -1972"/>
                <a:gd name="T127" fmla="*/ -1892 h 460"/>
                <a:gd name="T128" fmla="+- 0 1167 973"/>
                <a:gd name="T129" fmla="*/ T128 w 338"/>
                <a:gd name="T130" fmla="+- 0 -1683 -1972"/>
                <a:gd name="T131" fmla="*/ -1683 h 460"/>
                <a:gd name="T132" fmla="+- 0 1256 973"/>
                <a:gd name="T133" fmla="*/ T132 w 338"/>
                <a:gd name="T134" fmla="+- 0 -1892 -1972"/>
                <a:gd name="T135" fmla="*/ -1892 h 4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38" h="460">
                  <a:moveTo>
                    <a:pt x="283" y="363"/>
                  </a:moveTo>
                  <a:lnTo>
                    <a:pt x="194" y="363"/>
                  </a:lnTo>
                  <a:lnTo>
                    <a:pt x="194" y="447"/>
                  </a:lnTo>
                  <a:lnTo>
                    <a:pt x="195" y="449"/>
                  </a:lnTo>
                  <a:lnTo>
                    <a:pt x="197" y="453"/>
                  </a:lnTo>
                  <a:lnTo>
                    <a:pt x="200" y="454"/>
                  </a:lnTo>
                  <a:lnTo>
                    <a:pt x="206" y="457"/>
                  </a:lnTo>
                  <a:lnTo>
                    <a:pt x="211" y="458"/>
                  </a:lnTo>
                  <a:lnTo>
                    <a:pt x="222" y="459"/>
                  </a:lnTo>
                  <a:lnTo>
                    <a:pt x="230" y="459"/>
                  </a:lnTo>
                  <a:lnTo>
                    <a:pt x="247" y="459"/>
                  </a:lnTo>
                  <a:lnTo>
                    <a:pt x="254" y="459"/>
                  </a:lnTo>
                  <a:lnTo>
                    <a:pt x="265" y="458"/>
                  </a:lnTo>
                  <a:lnTo>
                    <a:pt x="270" y="457"/>
                  </a:lnTo>
                  <a:lnTo>
                    <a:pt x="277" y="454"/>
                  </a:lnTo>
                  <a:lnTo>
                    <a:pt x="280" y="453"/>
                  </a:lnTo>
                  <a:lnTo>
                    <a:pt x="282" y="449"/>
                  </a:lnTo>
                  <a:lnTo>
                    <a:pt x="283" y="447"/>
                  </a:lnTo>
                  <a:lnTo>
                    <a:pt x="283" y="363"/>
                  </a:lnTo>
                  <a:close/>
                  <a:moveTo>
                    <a:pt x="230" y="0"/>
                  </a:moveTo>
                  <a:lnTo>
                    <a:pt x="207" y="0"/>
                  </a:lnTo>
                  <a:lnTo>
                    <a:pt x="197" y="0"/>
                  </a:lnTo>
                  <a:lnTo>
                    <a:pt x="182" y="1"/>
                  </a:lnTo>
                  <a:lnTo>
                    <a:pt x="175" y="2"/>
                  </a:lnTo>
                  <a:lnTo>
                    <a:pt x="165" y="4"/>
                  </a:lnTo>
                  <a:lnTo>
                    <a:pt x="161" y="5"/>
                  </a:lnTo>
                  <a:lnTo>
                    <a:pt x="156" y="8"/>
                  </a:lnTo>
                  <a:lnTo>
                    <a:pt x="154" y="10"/>
                  </a:lnTo>
                  <a:lnTo>
                    <a:pt x="11" y="261"/>
                  </a:lnTo>
                  <a:lnTo>
                    <a:pt x="9" y="266"/>
                  </a:lnTo>
                  <a:lnTo>
                    <a:pt x="7" y="270"/>
                  </a:lnTo>
                  <a:lnTo>
                    <a:pt x="4" y="278"/>
                  </a:lnTo>
                  <a:lnTo>
                    <a:pt x="3" y="282"/>
                  </a:lnTo>
                  <a:lnTo>
                    <a:pt x="1" y="291"/>
                  </a:lnTo>
                  <a:lnTo>
                    <a:pt x="1" y="296"/>
                  </a:lnTo>
                  <a:lnTo>
                    <a:pt x="0" y="307"/>
                  </a:lnTo>
                  <a:lnTo>
                    <a:pt x="0" y="330"/>
                  </a:lnTo>
                  <a:lnTo>
                    <a:pt x="0" y="338"/>
                  </a:lnTo>
                  <a:lnTo>
                    <a:pt x="2" y="349"/>
                  </a:lnTo>
                  <a:lnTo>
                    <a:pt x="3" y="353"/>
                  </a:lnTo>
                  <a:lnTo>
                    <a:pt x="7" y="359"/>
                  </a:lnTo>
                  <a:lnTo>
                    <a:pt x="9" y="361"/>
                  </a:lnTo>
                  <a:lnTo>
                    <a:pt x="14" y="362"/>
                  </a:lnTo>
                  <a:lnTo>
                    <a:pt x="17" y="363"/>
                  </a:lnTo>
                  <a:lnTo>
                    <a:pt x="328" y="363"/>
                  </a:lnTo>
                  <a:lnTo>
                    <a:pt x="331" y="360"/>
                  </a:lnTo>
                  <a:lnTo>
                    <a:pt x="336" y="347"/>
                  </a:lnTo>
                  <a:lnTo>
                    <a:pt x="337" y="338"/>
                  </a:lnTo>
                  <a:lnTo>
                    <a:pt x="337" y="313"/>
                  </a:lnTo>
                  <a:lnTo>
                    <a:pt x="336" y="303"/>
                  </a:lnTo>
                  <a:lnTo>
                    <a:pt x="330" y="292"/>
                  </a:lnTo>
                  <a:lnTo>
                    <a:pt x="327" y="289"/>
                  </a:lnTo>
                  <a:lnTo>
                    <a:pt x="73" y="289"/>
                  </a:lnTo>
                  <a:lnTo>
                    <a:pt x="193" y="80"/>
                  </a:lnTo>
                  <a:lnTo>
                    <a:pt x="283" y="80"/>
                  </a:lnTo>
                  <a:lnTo>
                    <a:pt x="283" y="12"/>
                  </a:lnTo>
                  <a:lnTo>
                    <a:pt x="282" y="10"/>
                  </a:lnTo>
                  <a:lnTo>
                    <a:pt x="277" y="6"/>
                  </a:lnTo>
                  <a:lnTo>
                    <a:pt x="273" y="5"/>
                  </a:lnTo>
                  <a:lnTo>
                    <a:pt x="263" y="2"/>
                  </a:lnTo>
                  <a:lnTo>
                    <a:pt x="257" y="1"/>
                  </a:lnTo>
                  <a:lnTo>
                    <a:pt x="240" y="0"/>
                  </a:lnTo>
                  <a:lnTo>
                    <a:pt x="230" y="0"/>
                  </a:lnTo>
                  <a:close/>
                  <a:moveTo>
                    <a:pt x="283" y="80"/>
                  </a:moveTo>
                  <a:lnTo>
                    <a:pt x="194" y="80"/>
                  </a:lnTo>
                  <a:lnTo>
                    <a:pt x="194" y="289"/>
                  </a:lnTo>
                  <a:lnTo>
                    <a:pt x="283" y="289"/>
                  </a:lnTo>
                  <a:lnTo>
                    <a:pt x="283" y="80"/>
                  </a:lnTo>
                  <a:close/>
                </a:path>
              </a:pathLst>
            </a:custGeom>
            <a:solidFill>
              <a:srgbClr val="F6C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48" name="AutoShape 10"/>
            <p:cNvSpPr/>
            <p:nvPr/>
          </p:nvSpPr>
          <p:spPr bwMode="auto">
            <a:xfrm>
              <a:off x="972" y="-1973"/>
              <a:ext cx="338" cy="460"/>
            </a:xfrm>
            <a:custGeom>
              <a:avLst/>
              <a:gdLst>
                <a:gd name="T0" fmla="+- 0 1046 973"/>
                <a:gd name="T1" fmla="*/ T0 w 338"/>
                <a:gd name="T2" fmla="+- 0 -1683 -1972"/>
                <a:gd name="T3" fmla="*/ -1683 h 460"/>
                <a:gd name="T4" fmla="+- 0 1167 973"/>
                <a:gd name="T5" fmla="*/ T4 w 338"/>
                <a:gd name="T6" fmla="+- 0 -1892 -1972"/>
                <a:gd name="T7" fmla="*/ -1892 h 460"/>
                <a:gd name="T8" fmla="+- 0 1191 973"/>
                <a:gd name="T9" fmla="*/ T8 w 338"/>
                <a:gd name="T10" fmla="+- 0 -1972 -1972"/>
                <a:gd name="T11" fmla="*/ -1972 h 460"/>
                <a:gd name="T12" fmla="+- 0 1213 973"/>
                <a:gd name="T13" fmla="*/ T12 w 338"/>
                <a:gd name="T14" fmla="+- 0 -1972 -1972"/>
                <a:gd name="T15" fmla="*/ -1972 h 460"/>
                <a:gd name="T16" fmla="+- 0 1230 973"/>
                <a:gd name="T17" fmla="*/ T16 w 338"/>
                <a:gd name="T18" fmla="+- 0 -1971 -1972"/>
                <a:gd name="T19" fmla="*/ -1971 h 460"/>
                <a:gd name="T20" fmla="+- 0 1241 973"/>
                <a:gd name="T21" fmla="*/ T20 w 338"/>
                <a:gd name="T22" fmla="+- 0 -1968 -1972"/>
                <a:gd name="T23" fmla="*/ -1968 h 460"/>
                <a:gd name="T24" fmla="+- 0 1250 973"/>
                <a:gd name="T25" fmla="*/ T24 w 338"/>
                <a:gd name="T26" fmla="+- 0 -1966 -1972"/>
                <a:gd name="T27" fmla="*/ -1966 h 460"/>
                <a:gd name="T28" fmla="+- 0 1255 973"/>
                <a:gd name="T29" fmla="*/ T28 w 338"/>
                <a:gd name="T30" fmla="+- 0 -1962 -1972"/>
                <a:gd name="T31" fmla="*/ -1962 h 460"/>
                <a:gd name="T32" fmla="+- 0 1256 973"/>
                <a:gd name="T33" fmla="*/ T32 w 338"/>
                <a:gd name="T34" fmla="+- 0 -1957 -1972"/>
                <a:gd name="T35" fmla="*/ -1957 h 460"/>
                <a:gd name="T36" fmla="+- 0 1296 973"/>
                <a:gd name="T37" fmla="*/ T36 w 338"/>
                <a:gd name="T38" fmla="+- 0 -1683 -1972"/>
                <a:gd name="T39" fmla="*/ -1683 h 460"/>
                <a:gd name="T40" fmla="+- 0 1303 973"/>
                <a:gd name="T41" fmla="*/ T40 w 338"/>
                <a:gd name="T42" fmla="+- 0 -1680 -1972"/>
                <a:gd name="T43" fmla="*/ -1680 h 460"/>
                <a:gd name="T44" fmla="+- 0 1309 973"/>
                <a:gd name="T45" fmla="*/ T44 w 338"/>
                <a:gd name="T46" fmla="+- 0 -1669 -1972"/>
                <a:gd name="T47" fmla="*/ -1669 h 460"/>
                <a:gd name="T48" fmla="+- 0 1310 973"/>
                <a:gd name="T49" fmla="*/ T48 w 338"/>
                <a:gd name="T50" fmla="+- 0 -1646 -1972"/>
                <a:gd name="T51" fmla="*/ -1646 h 460"/>
                <a:gd name="T52" fmla="+- 0 1309 973"/>
                <a:gd name="T53" fmla="*/ T52 w 338"/>
                <a:gd name="T54" fmla="+- 0 -1625 -1972"/>
                <a:gd name="T55" fmla="*/ -1625 h 460"/>
                <a:gd name="T56" fmla="+- 0 1304 973"/>
                <a:gd name="T57" fmla="*/ T56 w 338"/>
                <a:gd name="T58" fmla="+- 0 -1612 -1972"/>
                <a:gd name="T59" fmla="*/ -1612 h 460"/>
                <a:gd name="T60" fmla="+- 0 1296 973"/>
                <a:gd name="T61" fmla="*/ T60 w 338"/>
                <a:gd name="T62" fmla="+- 0 -1609 -1972"/>
                <a:gd name="T63" fmla="*/ -1609 h 460"/>
                <a:gd name="T64" fmla="+- 0 1256 973"/>
                <a:gd name="T65" fmla="*/ T64 w 338"/>
                <a:gd name="T66" fmla="+- 0 -1527 -1972"/>
                <a:gd name="T67" fmla="*/ -1527 h 460"/>
                <a:gd name="T68" fmla="+- 0 1255 973"/>
                <a:gd name="T69" fmla="*/ T68 w 338"/>
                <a:gd name="T70" fmla="+- 0 -1523 -1972"/>
                <a:gd name="T71" fmla="*/ -1523 h 460"/>
                <a:gd name="T72" fmla="+- 0 1253 973"/>
                <a:gd name="T73" fmla="*/ T72 w 338"/>
                <a:gd name="T74" fmla="+- 0 -1519 -1972"/>
                <a:gd name="T75" fmla="*/ -1519 h 460"/>
                <a:gd name="T76" fmla="+- 0 1247 973"/>
                <a:gd name="T77" fmla="*/ T76 w 338"/>
                <a:gd name="T78" fmla="+- 0 -1516 -1972"/>
                <a:gd name="T79" fmla="*/ -1516 h 460"/>
                <a:gd name="T80" fmla="+- 0 1238 973"/>
                <a:gd name="T81" fmla="*/ T80 w 338"/>
                <a:gd name="T82" fmla="+- 0 -1514 -1972"/>
                <a:gd name="T83" fmla="*/ -1514 h 460"/>
                <a:gd name="T84" fmla="+- 0 1227 973"/>
                <a:gd name="T85" fmla="*/ T84 w 338"/>
                <a:gd name="T86" fmla="+- 0 -1513 -1972"/>
                <a:gd name="T87" fmla="*/ -1513 h 460"/>
                <a:gd name="T88" fmla="+- 0 1211 973"/>
                <a:gd name="T89" fmla="*/ T88 w 338"/>
                <a:gd name="T90" fmla="+- 0 -1513 -1972"/>
                <a:gd name="T91" fmla="*/ -1513 h 460"/>
                <a:gd name="T92" fmla="+- 0 1195 973"/>
                <a:gd name="T93" fmla="*/ T92 w 338"/>
                <a:gd name="T94" fmla="+- 0 -1513 -1972"/>
                <a:gd name="T95" fmla="*/ -1513 h 460"/>
                <a:gd name="T96" fmla="+- 0 1184 973"/>
                <a:gd name="T97" fmla="*/ T96 w 338"/>
                <a:gd name="T98" fmla="+- 0 -1514 -1972"/>
                <a:gd name="T99" fmla="*/ -1514 h 460"/>
                <a:gd name="T100" fmla="+- 0 1176 973"/>
                <a:gd name="T101" fmla="*/ T100 w 338"/>
                <a:gd name="T102" fmla="+- 0 -1516 -1972"/>
                <a:gd name="T103" fmla="*/ -1516 h 460"/>
                <a:gd name="T104" fmla="+- 0 1170 973"/>
                <a:gd name="T105" fmla="*/ T104 w 338"/>
                <a:gd name="T106" fmla="+- 0 -1519 -1972"/>
                <a:gd name="T107" fmla="*/ -1519 h 460"/>
                <a:gd name="T108" fmla="+- 0 1168 973"/>
                <a:gd name="T109" fmla="*/ T108 w 338"/>
                <a:gd name="T110" fmla="+- 0 -1523 -1972"/>
                <a:gd name="T111" fmla="*/ -1523 h 460"/>
                <a:gd name="T112" fmla="+- 0 1167 973"/>
                <a:gd name="T113" fmla="*/ T112 w 338"/>
                <a:gd name="T114" fmla="+- 0 -1527 -1972"/>
                <a:gd name="T115" fmla="*/ -1527 h 460"/>
                <a:gd name="T116" fmla="+- 0 993 973"/>
                <a:gd name="T117" fmla="*/ T116 w 338"/>
                <a:gd name="T118" fmla="+- 0 -1609 -1972"/>
                <a:gd name="T119" fmla="*/ -1609 h 460"/>
                <a:gd name="T120" fmla="+- 0 987 973"/>
                <a:gd name="T121" fmla="*/ T120 w 338"/>
                <a:gd name="T122" fmla="+- 0 -1610 -1972"/>
                <a:gd name="T123" fmla="*/ -1610 h 460"/>
                <a:gd name="T124" fmla="+- 0 982 973"/>
                <a:gd name="T125" fmla="*/ T124 w 338"/>
                <a:gd name="T126" fmla="+- 0 -1611 -1972"/>
                <a:gd name="T127" fmla="*/ -1611 h 460"/>
                <a:gd name="T128" fmla="+- 0 978 973"/>
                <a:gd name="T129" fmla="*/ T128 w 338"/>
                <a:gd name="T130" fmla="+- 0 -1616 -1972"/>
                <a:gd name="T131" fmla="*/ -1616 h 460"/>
                <a:gd name="T132" fmla="+- 0 975 973"/>
                <a:gd name="T133" fmla="*/ T132 w 338"/>
                <a:gd name="T134" fmla="+- 0 -1623 -1972"/>
                <a:gd name="T135" fmla="*/ -1623 h 460"/>
                <a:gd name="T136" fmla="+- 0 973 973"/>
                <a:gd name="T137" fmla="*/ T136 w 338"/>
                <a:gd name="T138" fmla="+- 0 -1634 -1972"/>
                <a:gd name="T139" fmla="*/ -1634 h 460"/>
                <a:gd name="T140" fmla="+- 0 973 973"/>
                <a:gd name="T141" fmla="*/ T140 w 338"/>
                <a:gd name="T142" fmla="+- 0 -1651 -1972"/>
                <a:gd name="T143" fmla="*/ -1651 h 460"/>
                <a:gd name="T144" fmla="+- 0 973 973"/>
                <a:gd name="T145" fmla="*/ T144 w 338"/>
                <a:gd name="T146" fmla="+- 0 -1665 -1972"/>
                <a:gd name="T147" fmla="*/ -1665 h 460"/>
                <a:gd name="T148" fmla="+- 0 974 973"/>
                <a:gd name="T149" fmla="*/ T148 w 338"/>
                <a:gd name="T150" fmla="+- 0 -1676 -1972"/>
                <a:gd name="T151" fmla="*/ -1676 h 460"/>
                <a:gd name="T152" fmla="+- 0 975 973"/>
                <a:gd name="T153" fmla="*/ T152 w 338"/>
                <a:gd name="T154" fmla="+- 0 -1685 -1972"/>
                <a:gd name="T155" fmla="*/ -1685 h 460"/>
                <a:gd name="T156" fmla="+- 0 977 973"/>
                <a:gd name="T157" fmla="*/ T156 w 338"/>
                <a:gd name="T158" fmla="+- 0 -1694 -1972"/>
                <a:gd name="T159" fmla="*/ -1694 h 460"/>
                <a:gd name="T160" fmla="+- 0 980 973"/>
                <a:gd name="T161" fmla="*/ T160 w 338"/>
                <a:gd name="T162" fmla="+- 0 -1702 -1972"/>
                <a:gd name="T163" fmla="*/ -1702 h 460"/>
                <a:gd name="T164" fmla="+- 0 984 973"/>
                <a:gd name="T165" fmla="*/ T164 w 338"/>
                <a:gd name="T166" fmla="+- 0 -1711 -1972"/>
                <a:gd name="T167" fmla="*/ -1711 h 460"/>
                <a:gd name="T168" fmla="+- 0 1127 973"/>
                <a:gd name="T169" fmla="*/ T168 w 338"/>
                <a:gd name="T170" fmla="+- 0 -1962 -1972"/>
                <a:gd name="T171" fmla="*/ -1962 h 460"/>
                <a:gd name="T172" fmla="+- 0 1132 973"/>
                <a:gd name="T173" fmla="*/ T172 w 338"/>
                <a:gd name="T174" fmla="+- 0 -1965 -1972"/>
                <a:gd name="T175" fmla="*/ -1965 h 460"/>
                <a:gd name="T176" fmla="+- 0 1138 973"/>
                <a:gd name="T177" fmla="*/ T176 w 338"/>
                <a:gd name="T178" fmla="+- 0 -1968 -1972"/>
                <a:gd name="T179" fmla="*/ -1968 h 460"/>
                <a:gd name="T180" fmla="+- 0 1148 973"/>
                <a:gd name="T181" fmla="*/ T180 w 338"/>
                <a:gd name="T182" fmla="+- 0 -1970 -1972"/>
                <a:gd name="T183" fmla="*/ -1970 h 460"/>
                <a:gd name="T184" fmla="+- 0 1163 973"/>
                <a:gd name="T185" fmla="*/ T184 w 338"/>
                <a:gd name="T186" fmla="+- 0 -1971 -1972"/>
                <a:gd name="T187" fmla="*/ -1971 h 460"/>
                <a:gd name="T188" fmla="+- 0 1180 973"/>
                <a:gd name="T189" fmla="*/ T188 w 338"/>
                <a:gd name="T190" fmla="+- 0 -1972 -1972"/>
                <a:gd name="T191" fmla="*/ -1972 h 4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338" h="460">
                  <a:moveTo>
                    <a:pt x="193" y="80"/>
                  </a:moveTo>
                  <a:lnTo>
                    <a:pt x="73" y="289"/>
                  </a:lnTo>
                  <a:lnTo>
                    <a:pt x="194" y="289"/>
                  </a:lnTo>
                  <a:lnTo>
                    <a:pt x="194" y="80"/>
                  </a:lnTo>
                  <a:lnTo>
                    <a:pt x="193" y="80"/>
                  </a:lnTo>
                  <a:close/>
                  <a:moveTo>
                    <a:pt x="218" y="0"/>
                  </a:moveTo>
                  <a:lnTo>
                    <a:pt x="230" y="0"/>
                  </a:lnTo>
                  <a:lnTo>
                    <a:pt x="240" y="0"/>
                  </a:lnTo>
                  <a:lnTo>
                    <a:pt x="248" y="1"/>
                  </a:lnTo>
                  <a:lnTo>
                    <a:pt x="257" y="1"/>
                  </a:lnTo>
                  <a:lnTo>
                    <a:pt x="263" y="2"/>
                  </a:lnTo>
                  <a:lnTo>
                    <a:pt x="268" y="4"/>
                  </a:lnTo>
                  <a:lnTo>
                    <a:pt x="273" y="5"/>
                  </a:lnTo>
                  <a:lnTo>
                    <a:pt x="277" y="6"/>
                  </a:lnTo>
                  <a:lnTo>
                    <a:pt x="280" y="8"/>
                  </a:lnTo>
                  <a:lnTo>
                    <a:pt x="282" y="10"/>
                  </a:lnTo>
                  <a:lnTo>
                    <a:pt x="283" y="12"/>
                  </a:lnTo>
                  <a:lnTo>
                    <a:pt x="283" y="15"/>
                  </a:lnTo>
                  <a:lnTo>
                    <a:pt x="283" y="289"/>
                  </a:lnTo>
                  <a:lnTo>
                    <a:pt x="323" y="289"/>
                  </a:lnTo>
                  <a:lnTo>
                    <a:pt x="327" y="289"/>
                  </a:lnTo>
                  <a:lnTo>
                    <a:pt x="330" y="292"/>
                  </a:lnTo>
                  <a:lnTo>
                    <a:pt x="333" y="298"/>
                  </a:lnTo>
                  <a:lnTo>
                    <a:pt x="336" y="303"/>
                  </a:lnTo>
                  <a:lnTo>
                    <a:pt x="337" y="313"/>
                  </a:lnTo>
                  <a:lnTo>
                    <a:pt x="337" y="326"/>
                  </a:lnTo>
                  <a:lnTo>
                    <a:pt x="337" y="338"/>
                  </a:lnTo>
                  <a:lnTo>
                    <a:pt x="336" y="347"/>
                  </a:lnTo>
                  <a:lnTo>
                    <a:pt x="333" y="353"/>
                  </a:lnTo>
                  <a:lnTo>
                    <a:pt x="331" y="360"/>
                  </a:lnTo>
                  <a:lnTo>
                    <a:pt x="328" y="363"/>
                  </a:lnTo>
                  <a:lnTo>
                    <a:pt x="323" y="363"/>
                  </a:lnTo>
                  <a:lnTo>
                    <a:pt x="283" y="363"/>
                  </a:lnTo>
                  <a:lnTo>
                    <a:pt x="283" y="445"/>
                  </a:lnTo>
                  <a:lnTo>
                    <a:pt x="283" y="447"/>
                  </a:lnTo>
                  <a:lnTo>
                    <a:pt x="282" y="449"/>
                  </a:lnTo>
                  <a:lnTo>
                    <a:pt x="281" y="451"/>
                  </a:lnTo>
                  <a:lnTo>
                    <a:pt x="280" y="453"/>
                  </a:lnTo>
                  <a:lnTo>
                    <a:pt x="277" y="454"/>
                  </a:lnTo>
                  <a:lnTo>
                    <a:pt x="274" y="456"/>
                  </a:lnTo>
                  <a:lnTo>
                    <a:pt x="270" y="457"/>
                  </a:lnTo>
                  <a:lnTo>
                    <a:pt x="265" y="458"/>
                  </a:lnTo>
                  <a:lnTo>
                    <a:pt x="260" y="458"/>
                  </a:lnTo>
                  <a:lnTo>
                    <a:pt x="254" y="459"/>
                  </a:lnTo>
                  <a:lnTo>
                    <a:pt x="247" y="459"/>
                  </a:lnTo>
                  <a:lnTo>
                    <a:pt x="238" y="459"/>
                  </a:lnTo>
                  <a:lnTo>
                    <a:pt x="230" y="459"/>
                  </a:lnTo>
                  <a:lnTo>
                    <a:pt x="222" y="459"/>
                  </a:lnTo>
                  <a:lnTo>
                    <a:pt x="217" y="458"/>
                  </a:lnTo>
                  <a:lnTo>
                    <a:pt x="211" y="458"/>
                  </a:lnTo>
                  <a:lnTo>
                    <a:pt x="206" y="457"/>
                  </a:lnTo>
                  <a:lnTo>
                    <a:pt x="203" y="456"/>
                  </a:lnTo>
                  <a:lnTo>
                    <a:pt x="200" y="454"/>
                  </a:lnTo>
                  <a:lnTo>
                    <a:pt x="197" y="453"/>
                  </a:lnTo>
                  <a:lnTo>
                    <a:pt x="196" y="451"/>
                  </a:lnTo>
                  <a:lnTo>
                    <a:pt x="195" y="449"/>
                  </a:lnTo>
                  <a:lnTo>
                    <a:pt x="194" y="447"/>
                  </a:lnTo>
                  <a:lnTo>
                    <a:pt x="194" y="445"/>
                  </a:lnTo>
                  <a:lnTo>
                    <a:pt x="194" y="363"/>
                  </a:lnTo>
                  <a:lnTo>
                    <a:pt x="20" y="363"/>
                  </a:lnTo>
                  <a:lnTo>
                    <a:pt x="17" y="363"/>
                  </a:lnTo>
                  <a:lnTo>
                    <a:pt x="14" y="362"/>
                  </a:lnTo>
                  <a:lnTo>
                    <a:pt x="11" y="362"/>
                  </a:lnTo>
                  <a:lnTo>
                    <a:pt x="9" y="361"/>
                  </a:lnTo>
                  <a:lnTo>
                    <a:pt x="7" y="359"/>
                  </a:lnTo>
                  <a:lnTo>
                    <a:pt x="5" y="356"/>
                  </a:lnTo>
                  <a:lnTo>
                    <a:pt x="3" y="353"/>
                  </a:lnTo>
                  <a:lnTo>
                    <a:pt x="2" y="349"/>
                  </a:lnTo>
                  <a:lnTo>
                    <a:pt x="1" y="343"/>
                  </a:lnTo>
                  <a:lnTo>
                    <a:pt x="0" y="338"/>
                  </a:lnTo>
                  <a:lnTo>
                    <a:pt x="0" y="330"/>
                  </a:lnTo>
                  <a:lnTo>
                    <a:pt x="0" y="321"/>
                  </a:lnTo>
                  <a:lnTo>
                    <a:pt x="0" y="314"/>
                  </a:lnTo>
                  <a:lnTo>
                    <a:pt x="0" y="307"/>
                  </a:lnTo>
                  <a:lnTo>
                    <a:pt x="0" y="302"/>
                  </a:lnTo>
                  <a:lnTo>
                    <a:pt x="1" y="296"/>
                  </a:lnTo>
                  <a:lnTo>
                    <a:pt x="1" y="291"/>
                  </a:lnTo>
                  <a:lnTo>
                    <a:pt x="2" y="287"/>
                  </a:lnTo>
                  <a:lnTo>
                    <a:pt x="3" y="282"/>
                  </a:lnTo>
                  <a:lnTo>
                    <a:pt x="4" y="278"/>
                  </a:lnTo>
                  <a:lnTo>
                    <a:pt x="5" y="274"/>
                  </a:lnTo>
                  <a:lnTo>
                    <a:pt x="7" y="270"/>
                  </a:lnTo>
                  <a:lnTo>
                    <a:pt x="9" y="266"/>
                  </a:lnTo>
                  <a:lnTo>
                    <a:pt x="11" y="261"/>
                  </a:lnTo>
                  <a:lnTo>
                    <a:pt x="153" y="12"/>
                  </a:lnTo>
                  <a:lnTo>
                    <a:pt x="154" y="10"/>
                  </a:lnTo>
                  <a:lnTo>
                    <a:pt x="156" y="8"/>
                  </a:lnTo>
                  <a:lnTo>
                    <a:pt x="159" y="7"/>
                  </a:lnTo>
                  <a:lnTo>
                    <a:pt x="161" y="5"/>
                  </a:lnTo>
                  <a:lnTo>
                    <a:pt x="165" y="4"/>
                  </a:lnTo>
                  <a:lnTo>
                    <a:pt x="170" y="3"/>
                  </a:lnTo>
                  <a:lnTo>
                    <a:pt x="175" y="2"/>
                  </a:lnTo>
                  <a:lnTo>
                    <a:pt x="182" y="1"/>
                  </a:lnTo>
                  <a:lnTo>
                    <a:pt x="190" y="1"/>
                  </a:lnTo>
                  <a:lnTo>
                    <a:pt x="197" y="0"/>
                  </a:lnTo>
                  <a:lnTo>
                    <a:pt x="207" y="0"/>
                  </a:lnTo>
                  <a:lnTo>
                    <a:pt x="218" y="0"/>
                  </a:lnTo>
                  <a:close/>
                </a:path>
              </a:pathLst>
            </a:custGeom>
            <a:noFill/>
            <a:ln w="11112">
              <a:solidFill>
                <a:srgbClr val="ED7C3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49" name="Rectangle 9"/>
            <p:cNvSpPr>
              <a:spLocks noChangeArrowheads="1"/>
            </p:cNvSpPr>
            <p:nvPr/>
          </p:nvSpPr>
          <p:spPr bwMode="auto">
            <a:xfrm>
              <a:off x="3631" y="-2320"/>
              <a:ext cx="644" cy="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50" name="Freeform 8"/>
            <p:cNvSpPr/>
            <p:nvPr/>
          </p:nvSpPr>
          <p:spPr bwMode="auto">
            <a:xfrm>
              <a:off x="3813" y="-2016"/>
              <a:ext cx="299" cy="463"/>
            </a:xfrm>
            <a:custGeom>
              <a:avLst/>
              <a:gdLst>
                <a:gd name="T0" fmla="+- 0 4072 3814"/>
                <a:gd name="T1" fmla="*/ T0 w 299"/>
                <a:gd name="T2" fmla="+- 0 -2016 -2016"/>
                <a:gd name="T3" fmla="*/ -2016 h 463"/>
                <a:gd name="T4" fmla="+- 0 3855 3814"/>
                <a:gd name="T5" fmla="*/ T4 w 299"/>
                <a:gd name="T6" fmla="+- 0 -2016 -2016"/>
                <a:gd name="T7" fmla="*/ -2016 h 463"/>
                <a:gd name="T8" fmla="+- 0 3847 3814"/>
                <a:gd name="T9" fmla="*/ T8 w 299"/>
                <a:gd name="T10" fmla="+- 0 -2016 -2016"/>
                <a:gd name="T11" fmla="*/ -2016 h 463"/>
                <a:gd name="T12" fmla="+- 0 3841 3814"/>
                <a:gd name="T13" fmla="*/ T12 w 299"/>
                <a:gd name="T14" fmla="+- 0 -2014 -2016"/>
                <a:gd name="T15" fmla="*/ -2014 h 463"/>
                <a:gd name="T16" fmla="+- 0 3833 3814"/>
                <a:gd name="T17" fmla="*/ T16 w 299"/>
                <a:gd name="T18" fmla="+- 0 -2005 -2016"/>
                <a:gd name="T19" fmla="*/ -2005 h 463"/>
                <a:gd name="T20" fmla="+- 0 3832 3814"/>
                <a:gd name="T21" fmla="*/ T20 w 299"/>
                <a:gd name="T22" fmla="+- 0 -1999 -2016"/>
                <a:gd name="T23" fmla="*/ -1999 h 463"/>
                <a:gd name="T24" fmla="+- 0 3832 3814"/>
                <a:gd name="T25" fmla="*/ T24 w 299"/>
                <a:gd name="T26" fmla="+- 0 -1782 -2016"/>
                <a:gd name="T27" fmla="*/ -1782 h 463"/>
                <a:gd name="T28" fmla="+- 0 3833 3814"/>
                <a:gd name="T29" fmla="*/ T28 w 299"/>
                <a:gd name="T30" fmla="+- 0 -1776 -2016"/>
                <a:gd name="T31" fmla="*/ -1776 h 463"/>
                <a:gd name="T32" fmla="+- 0 3839 3814"/>
                <a:gd name="T33" fmla="*/ T32 w 299"/>
                <a:gd name="T34" fmla="+- 0 -1769 -2016"/>
                <a:gd name="T35" fmla="*/ -1769 h 463"/>
                <a:gd name="T36" fmla="+- 0 3844 3814"/>
                <a:gd name="T37" fmla="*/ T36 w 299"/>
                <a:gd name="T38" fmla="+- 0 -1768 -2016"/>
                <a:gd name="T39" fmla="*/ -1768 h 463"/>
                <a:gd name="T40" fmla="+- 0 3861 3814"/>
                <a:gd name="T41" fmla="*/ T40 w 299"/>
                <a:gd name="T42" fmla="+- 0 -1768 -2016"/>
                <a:gd name="T43" fmla="*/ -1768 h 463"/>
                <a:gd name="T44" fmla="+- 0 3871 3814"/>
                <a:gd name="T45" fmla="*/ T44 w 299"/>
                <a:gd name="T46" fmla="+- 0 -1768 -2016"/>
                <a:gd name="T47" fmla="*/ -1768 h 463"/>
                <a:gd name="T48" fmla="+- 0 3893 3814"/>
                <a:gd name="T49" fmla="*/ T48 w 299"/>
                <a:gd name="T50" fmla="+- 0 -1771 -2016"/>
                <a:gd name="T51" fmla="*/ -1771 h 463"/>
                <a:gd name="T52" fmla="+- 0 3906 3814"/>
                <a:gd name="T53" fmla="*/ T52 w 299"/>
                <a:gd name="T54" fmla="+- 0 -1772 -2016"/>
                <a:gd name="T55" fmla="*/ -1772 h 463"/>
                <a:gd name="T56" fmla="+- 0 3975 3814"/>
                <a:gd name="T57" fmla="*/ T56 w 299"/>
                <a:gd name="T58" fmla="+- 0 -1764 -2016"/>
                <a:gd name="T59" fmla="*/ -1764 h 463"/>
                <a:gd name="T60" fmla="+- 0 4014 3814"/>
                <a:gd name="T61" fmla="*/ T60 w 299"/>
                <a:gd name="T62" fmla="+- 0 -1713 -2016"/>
                <a:gd name="T63" fmla="*/ -1713 h 463"/>
                <a:gd name="T64" fmla="+- 0 4014 3814"/>
                <a:gd name="T65" fmla="*/ T64 w 299"/>
                <a:gd name="T66" fmla="+- 0 -1688 -2016"/>
                <a:gd name="T67" fmla="*/ -1688 h 463"/>
                <a:gd name="T68" fmla="+- 0 3972 3814"/>
                <a:gd name="T69" fmla="*/ T68 w 299"/>
                <a:gd name="T70" fmla="+- 0 -1633 -2016"/>
                <a:gd name="T71" fmla="*/ -1633 h 463"/>
                <a:gd name="T72" fmla="+- 0 3938 3814"/>
                <a:gd name="T73" fmla="*/ T72 w 299"/>
                <a:gd name="T74" fmla="+- 0 -1626 -2016"/>
                <a:gd name="T75" fmla="*/ -1626 h 463"/>
                <a:gd name="T76" fmla="+- 0 3913 3814"/>
                <a:gd name="T77" fmla="*/ T76 w 299"/>
                <a:gd name="T78" fmla="+- 0 -1627 -2016"/>
                <a:gd name="T79" fmla="*/ -1627 h 463"/>
                <a:gd name="T80" fmla="+- 0 3841 3814"/>
                <a:gd name="T81" fmla="*/ T80 w 299"/>
                <a:gd name="T82" fmla="+- 0 -1646 -2016"/>
                <a:gd name="T83" fmla="*/ -1646 h 463"/>
                <a:gd name="T84" fmla="+- 0 3831 3814"/>
                <a:gd name="T85" fmla="*/ T84 w 299"/>
                <a:gd name="T86" fmla="+- 0 -1651 -2016"/>
                <a:gd name="T87" fmla="*/ -1651 h 463"/>
                <a:gd name="T88" fmla="+- 0 3828 3814"/>
                <a:gd name="T89" fmla="*/ T88 w 299"/>
                <a:gd name="T90" fmla="+- 0 -1652 -2016"/>
                <a:gd name="T91" fmla="*/ -1652 h 463"/>
                <a:gd name="T92" fmla="+- 0 3814 3814"/>
                <a:gd name="T93" fmla="*/ T92 w 299"/>
                <a:gd name="T94" fmla="+- 0 -1611 -2016"/>
                <a:gd name="T95" fmla="*/ -1611 h 463"/>
                <a:gd name="T96" fmla="+- 0 3815 3814"/>
                <a:gd name="T97" fmla="*/ T96 w 299"/>
                <a:gd name="T98" fmla="+- 0 -1593 -2016"/>
                <a:gd name="T99" fmla="*/ -1593 h 463"/>
                <a:gd name="T100" fmla="+- 0 3870 3814"/>
                <a:gd name="T101" fmla="*/ T100 w 299"/>
                <a:gd name="T102" fmla="+- 0 -1559 -2016"/>
                <a:gd name="T103" fmla="*/ -1559 h 463"/>
                <a:gd name="T104" fmla="+- 0 3934 3814"/>
                <a:gd name="T105" fmla="*/ T104 w 299"/>
                <a:gd name="T106" fmla="+- 0 -1553 -2016"/>
                <a:gd name="T107" fmla="*/ -1553 h 463"/>
                <a:gd name="T108" fmla="+- 0 3953 3814"/>
                <a:gd name="T109" fmla="*/ T108 w 299"/>
                <a:gd name="T110" fmla="+- 0 -1553 -2016"/>
                <a:gd name="T111" fmla="*/ -1553 h 463"/>
                <a:gd name="T112" fmla="+- 0 4022 3814"/>
                <a:gd name="T113" fmla="*/ T112 w 299"/>
                <a:gd name="T114" fmla="+- 0 -1569 -2016"/>
                <a:gd name="T115" fmla="*/ -1569 h 463"/>
                <a:gd name="T116" fmla="+- 0 4074 3814"/>
                <a:gd name="T117" fmla="*/ T116 w 299"/>
                <a:gd name="T118" fmla="+- 0 -1604 -2016"/>
                <a:gd name="T119" fmla="*/ -1604 h 463"/>
                <a:gd name="T120" fmla="+- 0 4105 3814"/>
                <a:gd name="T121" fmla="*/ T120 w 299"/>
                <a:gd name="T122" fmla="+- 0 -1657 -2016"/>
                <a:gd name="T123" fmla="*/ -1657 h 463"/>
                <a:gd name="T124" fmla="+- 0 4112 3814"/>
                <a:gd name="T125" fmla="*/ T124 w 299"/>
                <a:gd name="T126" fmla="+- 0 -1708 -2016"/>
                <a:gd name="T127" fmla="*/ -1708 h 463"/>
                <a:gd name="T128" fmla="+- 0 4111 3814"/>
                <a:gd name="T129" fmla="*/ T128 w 299"/>
                <a:gd name="T130" fmla="+- 0 -1724 -2016"/>
                <a:gd name="T131" fmla="*/ -1724 h 463"/>
                <a:gd name="T132" fmla="+- 0 4089 3814"/>
                <a:gd name="T133" fmla="*/ T132 w 299"/>
                <a:gd name="T134" fmla="+- 0 -1789 -2016"/>
                <a:gd name="T135" fmla="*/ -1789 h 463"/>
                <a:gd name="T136" fmla="+- 0 4038 3814"/>
                <a:gd name="T137" fmla="*/ T136 w 299"/>
                <a:gd name="T138" fmla="+- 0 -1828 -2016"/>
                <a:gd name="T139" fmla="*/ -1828 h 463"/>
                <a:gd name="T140" fmla="+- 0 3976 3814"/>
                <a:gd name="T141" fmla="*/ T140 w 299"/>
                <a:gd name="T142" fmla="+- 0 -1841 -2016"/>
                <a:gd name="T143" fmla="*/ -1841 h 463"/>
                <a:gd name="T144" fmla="+- 0 3958 3814"/>
                <a:gd name="T145" fmla="*/ T144 w 299"/>
                <a:gd name="T146" fmla="+- 0 -1841 -2016"/>
                <a:gd name="T147" fmla="*/ -1841 h 463"/>
                <a:gd name="T148" fmla="+- 0 3925 3814"/>
                <a:gd name="T149" fmla="*/ T148 w 299"/>
                <a:gd name="T150" fmla="+- 0 -1841 -2016"/>
                <a:gd name="T151" fmla="*/ -1841 h 463"/>
                <a:gd name="T152" fmla="+- 0 3908 3814"/>
                <a:gd name="T153" fmla="*/ T152 w 299"/>
                <a:gd name="T154" fmla="+- 0 -1839 -2016"/>
                <a:gd name="T155" fmla="*/ -1839 h 463"/>
                <a:gd name="T156" fmla="+- 0 3908 3814"/>
                <a:gd name="T157" fmla="*/ T156 w 299"/>
                <a:gd name="T158" fmla="+- 0 -1936 -2016"/>
                <a:gd name="T159" fmla="*/ -1936 h 463"/>
                <a:gd name="T160" fmla="+- 0 4075 3814"/>
                <a:gd name="T161" fmla="*/ T160 w 299"/>
                <a:gd name="T162" fmla="+- 0 -1936 -2016"/>
                <a:gd name="T163" fmla="*/ -1936 h 463"/>
                <a:gd name="T164" fmla="+- 0 4078 3814"/>
                <a:gd name="T165" fmla="*/ T164 w 299"/>
                <a:gd name="T166" fmla="+- 0 -1940 -2016"/>
                <a:gd name="T167" fmla="*/ -1940 h 463"/>
                <a:gd name="T168" fmla="+- 0 4083 3814"/>
                <a:gd name="T169" fmla="*/ T168 w 299"/>
                <a:gd name="T170" fmla="+- 0 -1952 -2016"/>
                <a:gd name="T171" fmla="*/ -1952 h 463"/>
                <a:gd name="T172" fmla="+- 0 4084 3814"/>
                <a:gd name="T173" fmla="*/ T172 w 299"/>
                <a:gd name="T174" fmla="+- 0 -1962 -2016"/>
                <a:gd name="T175" fmla="*/ -1962 h 463"/>
                <a:gd name="T176" fmla="+- 0 4084 3814"/>
                <a:gd name="T177" fmla="*/ T176 w 299"/>
                <a:gd name="T178" fmla="+- 0 -1990 -2016"/>
                <a:gd name="T179" fmla="*/ -1990 h 463"/>
                <a:gd name="T180" fmla="+- 0 4074 3814"/>
                <a:gd name="T181" fmla="*/ T180 w 299"/>
                <a:gd name="T182" fmla="+- 0 -2015 -2016"/>
                <a:gd name="T183" fmla="*/ -2015 h 463"/>
                <a:gd name="T184" fmla="+- 0 4072 3814"/>
                <a:gd name="T185" fmla="*/ T184 w 299"/>
                <a:gd name="T186" fmla="+- 0 -2016 -2016"/>
                <a:gd name="T187" fmla="*/ -2016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299" h="463">
                  <a:moveTo>
                    <a:pt x="258" y="0"/>
                  </a:moveTo>
                  <a:lnTo>
                    <a:pt x="41" y="0"/>
                  </a:lnTo>
                  <a:lnTo>
                    <a:pt x="33" y="0"/>
                  </a:lnTo>
                  <a:lnTo>
                    <a:pt x="27" y="2"/>
                  </a:lnTo>
                  <a:lnTo>
                    <a:pt x="19" y="11"/>
                  </a:lnTo>
                  <a:lnTo>
                    <a:pt x="18" y="17"/>
                  </a:lnTo>
                  <a:lnTo>
                    <a:pt x="18" y="234"/>
                  </a:lnTo>
                  <a:lnTo>
                    <a:pt x="19" y="240"/>
                  </a:lnTo>
                  <a:lnTo>
                    <a:pt x="25" y="247"/>
                  </a:lnTo>
                  <a:lnTo>
                    <a:pt x="30" y="248"/>
                  </a:lnTo>
                  <a:lnTo>
                    <a:pt x="47" y="248"/>
                  </a:lnTo>
                  <a:lnTo>
                    <a:pt x="57" y="248"/>
                  </a:lnTo>
                  <a:lnTo>
                    <a:pt x="79" y="245"/>
                  </a:lnTo>
                  <a:lnTo>
                    <a:pt x="92" y="244"/>
                  </a:lnTo>
                  <a:lnTo>
                    <a:pt x="161" y="252"/>
                  </a:lnTo>
                  <a:lnTo>
                    <a:pt x="200" y="303"/>
                  </a:lnTo>
                  <a:lnTo>
                    <a:pt x="200" y="328"/>
                  </a:lnTo>
                  <a:lnTo>
                    <a:pt x="158" y="383"/>
                  </a:lnTo>
                  <a:lnTo>
                    <a:pt x="124" y="390"/>
                  </a:lnTo>
                  <a:lnTo>
                    <a:pt x="99" y="389"/>
                  </a:lnTo>
                  <a:lnTo>
                    <a:pt x="27" y="370"/>
                  </a:lnTo>
                  <a:lnTo>
                    <a:pt x="17" y="365"/>
                  </a:lnTo>
                  <a:lnTo>
                    <a:pt x="14" y="364"/>
                  </a:lnTo>
                  <a:lnTo>
                    <a:pt x="0" y="405"/>
                  </a:lnTo>
                  <a:lnTo>
                    <a:pt x="1" y="423"/>
                  </a:lnTo>
                  <a:lnTo>
                    <a:pt x="56" y="457"/>
                  </a:lnTo>
                  <a:lnTo>
                    <a:pt x="120" y="463"/>
                  </a:lnTo>
                  <a:lnTo>
                    <a:pt x="139" y="463"/>
                  </a:lnTo>
                  <a:lnTo>
                    <a:pt x="208" y="447"/>
                  </a:lnTo>
                  <a:lnTo>
                    <a:pt x="260" y="412"/>
                  </a:lnTo>
                  <a:lnTo>
                    <a:pt x="291" y="359"/>
                  </a:lnTo>
                  <a:lnTo>
                    <a:pt x="298" y="308"/>
                  </a:lnTo>
                  <a:lnTo>
                    <a:pt x="297" y="292"/>
                  </a:lnTo>
                  <a:lnTo>
                    <a:pt x="275" y="227"/>
                  </a:lnTo>
                  <a:lnTo>
                    <a:pt x="224" y="188"/>
                  </a:lnTo>
                  <a:lnTo>
                    <a:pt x="162" y="175"/>
                  </a:lnTo>
                  <a:lnTo>
                    <a:pt x="144" y="175"/>
                  </a:lnTo>
                  <a:lnTo>
                    <a:pt x="111" y="175"/>
                  </a:lnTo>
                  <a:lnTo>
                    <a:pt x="94" y="177"/>
                  </a:lnTo>
                  <a:lnTo>
                    <a:pt x="94" y="80"/>
                  </a:lnTo>
                  <a:lnTo>
                    <a:pt x="261" y="80"/>
                  </a:lnTo>
                  <a:lnTo>
                    <a:pt x="264" y="76"/>
                  </a:lnTo>
                  <a:lnTo>
                    <a:pt x="269" y="64"/>
                  </a:lnTo>
                  <a:lnTo>
                    <a:pt x="270" y="54"/>
                  </a:lnTo>
                  <a:lnTo>
                    <a:pt x="270" y="26"/>
                  </a:lnTo>
                  <a:lnTo>
                    <a:pt x="260" y="1"/>
                  </a:lnTo>
                  <a:lnTo>
                    <a:pt x="258" y="0"/>
                  </a:lnTo>
                  <a:close/>
                </a:path>
              </a:pathLst>
            </a:custGeom>
            <a:solidFill>
              <a:srgbClr val="F6C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51" name="Freeform 7"/>
            <p:cNvSpPr/>
            <p:nvPr/>
          </p:nvSpPr>
          <p:spPr bwMode="auto">
            <a:xfrm>
              <a:off x="3813" y="-2016"/>
              <a:ext cx="299" cy="463"/>
            </a:xfrm>
            <a:custGeom>
              <a:avLst/>
              <a:gdLst>
                <a:gd name="T0" fmla="+- 0 4070 3814"/>
                <a:gd name="T1" fmla="*/ T0 w 299"/>
                <a:gd name="T2" fmla="+- 0 -2016 -2016"/>
                <a:gd name="T3" fmla="*/ -2016 h 463"/>
                <a:gd name="T4" fmla="+- 0 4074 3814"/>
                <a:gd name="T5" fmla="*/ T4 w 299"/>
                <a:gd name="T6" fmla="+- 0 -2015 -2016"/>
                <a:gd name="T7" fmla="*/ -2015 h 463"/>
                <a:gd name="T8" fmla="+- 0 4084 3814"/>
                <a:gd name="T9" fmla="*/ T8 w 299"/>
                <a:gd name="T10" fmla="+- 0 -1990 -2016"/>
                <a:gd name="T11" fmla="*/ -1990 h 463"/>
                <a:gd name="T12" fmla="+- 0 4084 3814"/>
                <a:gd name="T13" fmla="*/ T12 w 299"/>
                <a:gd name="T14" fmla="+- 0 -1977 -2016"/>
                <a:gd name="T15" fmla="*/ -1977 h 463"/>
                <a:gd name="T16" fmla="+- 0 4083 3814"/>
                <a:gd name="T17" fmla="*/ T16 w 299"/>
                <a:gd name="T18" fmla="+- 0 -1952 -2016"/>
                <a:gd name="T19" fmla="*/ -1952 h 463"/>
                <a:gd name="T20" fmla="+- 0 4078 3814"/>
                <a:gd name="T21" fmla="*/ T20 w 299"/>
                <a:gd name="T22" fmla="+- 0 -1940 -2016"/>
                <a:gd name="T23" fmla="*/ -1940 h 463"/>
                <a:gd name="T24" fmla="+- 0 4070 3814"/>
                <a:gd name="T25" fmla="*/ T24 w 299"/>
                <a:gd name="T26" fmla="+- 0 -1936 -2016"/>
                <a:gd name="T27" fmla="*/ -1936 h 463"/>
                <a:gd name="T28" fmla="+- 0 3908 3814"/>
                <a:gd name="T29" fmla="*/ T28 w 299"/>
                <a:gd name="T30" fmla="+- 0 -1839 -2016"/>
                <a:gd name="T31" fmla="*/ -1839 h 463"/>
                <a:gd name="T32" fmla="+- 0 3925 3814"/>
                <a:gd name="T33" fmla="*/ T32 w 299"/>
                <a:gd name="T34" fmla="+- 0 -1841 -2016"/>
                <a:gd name="T35" fmla="*/ -1841 h 463"/>
                <a:gd name="T36" fmla="+- 0 3941 3814"/>
                <a:gd name="T37" fmla="*/ T36 w 299"/>
                <a:gd name="T38" fmla="+- 0 -1841 -2016"/>
                <a:gd name="T39" fmla="*/ -1841 h 463"/>
                <a:gd name="T40" fmla="+- 0 3958 3814"/>
                <a:gd name="T41" fmla="*/ T40 w 299"/>
                <a:gd name="T42" fmla="+- 0 -1841 -2016"/>
                <a:gd name="T43" fmla="*/ -1841 h 463"/>
                <a:gd name="T44" fmla="+- 0 4081 3814"/>
                <a:gd name="T45" fmla="*/ T44 w 299"/>
                <a:gd name="T46" fmla="+- 0 -1798 -2016"/>
                <a:gd name="T47" fmla="*/ -1798 h 463"/>
                <a:gd name="T48" fmla="+- 0 4112 3814"/>
                <a:gd name="T49" fmla="*/ T48 w 299"/>
                <a:gd name="T50" fmla="+- 0 -1708 -2016"/>
                <a:gd name="T51" fmla="*/ -1708 h 463"/>
                <a:gd name="T52" fmla="+- 0 4092 3814"/>
                <a:gd name="T53" fmla="*/ T52 w 299"/>
                <a:gd name="T54" fmla="+- 0 -1628 -2016"/>
                <a:gd name="T55" fmla="*/ -1628 h 463"/>
                <a:gd name="T56" fmla="+- 0 3990 3814"/>
                <a:gd name="T57" fmla="*/ T56 w 299"/>
                <a:gd name="T58" fmla="+- 0 -1558 -2016"/>
                <a:gd name="T59" fmla="*/ -1558 h 463"/>
                <a:gd name="T60" fmla="+- 0 3923 3814"/>
                <a:gd name="T61" fmla="*/ T60 w 299"/>
                <a:gd name="T62" fmla="+- 0 -1553 -2016"/>
                <a:gd name="T63" fmla="*/ -1553 h 463"/>
                <a:gd name="T64" fmla="+- 0 3835 3814"/>
                <a:gd name="T65" fmla="*/ T64 w 299"/>
                <a:gd name="T66" fmla="+- 0 -1570 -2016"/>
                <a:gd name="T67" fmla="*/ -1570 h 463"/>
                <a:gd name="T68" fmla="+- 0 3818 3814"/>
                <a:gd name="T69" fmla="*/ T68 w 299"/>
                <a:gd name="T70" fmla="+- 0 -1582 -2016"/>
                <a:gd name="T71" fmla="*/ -1582 h 463"/>
                <a:gd name="T72" fmla="+- 0 3816 3814"/>
                <a:gd name="T73" fmla="*/ T72 w 299"/>
                <a:gd name="T74" fmla="+- 0 -1587 -2016"/>
                <a:gd name="T75" fmla="*/ -1587 h 463"/>
                <a:gd name="T76" fmla="+- 0 3815 3814"/>
                <a:gd name="T77" fmla="*/ T76 w 299"/>
                <a:gd name="T78" fmla="+- 0 -1593 -2016"/>
                <a:gd name="T79" fmla="*/ -1593 h 463"/>
                <a:gd name="T80" fmla="+- 0 3814 3814"/>
                <a:gd name="T81" fmla="*/ T80 w 299"/>
                <a:gd name="T82" fmla="+- 0 -1601 -2016"/>
                <a:gd name="T83" fmla="*/ -1601 h 463"/>
                <a:gd name="T84" fmla="+- 0 3814 3814"/>
                <a:gd name="T85" fmla="*/ T84 w 299"/>
                <a:gd name="T86" fmla="+- 0 -1611 -2016"/>
                <a:gd name="T87" fmla="*/ -1611 h 463"/>
                <a:gd name="T88" fmla="+- 0 3814 3814"/>
                <a:gd name="T89" fmla="*/ T88 w 299"/>
                <a:gd name="T90" fmla="+- 0 -1623 -2016"/>
                <a:gd name="T91" fmla="*/ -1623 h 463"/>
                <a:gd name="T92" fmla="+- 0 3825 3814"/>
                <a:gd name="T93" fmla="*/ T92 w 299"/>
                <a:gd name="T94" fmla="+- 0 -1652 -2016"/>
                <a:gd name="T95" fmla="*/ -1652 h 463"/>
                <a:gd name="T96" fmla="+- 0 3831 3814"/>
                <a:gd name="T97" fmla="*/ T96 w 299"/>
                <a:gd name="T98" fmla="+- 0 -1651 -2016"/>
                <a:gd name="T99" fmla="*/ -1651 h 463"/>
                <a:gd name="T100" fmla="+- 0 3841 3814"/>
                <a:gd name="T101" fmla="*/ T100 w 299"/>
                <a:gd name="T102" fmla="+- 0 -1646 -2016"/>
                <a:gd name="T103" fmla="*/ -1646 h 463"/>
                <a:gd name="T104" fmla="+- 0 3913 3814"/>
                <a:gd name="T105" fmla="*/ T104 w 299"/>
                <a:gd name="T106" fmla="+- 0 -1627 -2016"/>
                <a:gd name="T107" fmla="*/ -1627 h 463"/>
                <a:gd name="T108" fmla="+- 0 3938 3814"/>
                <a:gd name="T109" fmla="*/ T108 w 299"/>
                <a:gd name="T110" fmla="+- 0 -1626 -2016"/>
                <a:gd name="T111" fmla="*/ -1626 h 463"/>
                <a:gd name="T112" fmla="+- 0 3997 3814"/>
                <a:gd name="T113" fmla="*/ T112 w 299"/>
                <a:gd name="T114" fmla="+- 0 -1650 -2016"/>
                <a:gd name="T115" fmla="*/ -1650 h 463"/>
                <a:gd name="T116" fmla="+- 0 4007 3814"/>
                <a:gd name="T117" fmla="*/ T116 w 299"/>
                <a:gd name="T118" fmla="+- 0 -1668 -2016"/>
                <a:gd name="T119" fmla="*/ -1668 h 463"/>
                <a:gd name="T120" fmla="+- 0 4014 3814"/>
                <a:gd name="T121" fmla="*/ T120 w 299"/>
                <a:gd name="T122" fmla="+- 0 -1688 -2016"/>
                <a:gd name="T123" fmla="*/ -1688 h 463"/>
                <a:gd name="T124" fmla="+- 0 4014 3814"/>
                <a:gd name="T125" fmla="*/ T124 w 299"/>
                <a:gd name="T126" fmla="+- 0 -1713 -2016"/>
                <a:gd name="T127" fmla="*/ -1713 h 463"/>
                <a:gd name="T128" fmla="+- 0 4009 3814"/>
                <a:gd name="T129" fmla="*/ T128 w 299"/>
                <a:gd name="T130" fmla="+- 0 -1731 -2016"/>
                <a:gd name="T131" fmla="*/ -1731 h 463"/>
                <a:gd name="T132" fmla="+- 0 3999 3814"/>
                <a:gd name="T133" fmla="*/ T132 w 299"/>
                <a:gd name="T134" fmla="+- 0 -1748 -2016"/>
                <a:gd name="T135" fmla="*/ -1748 h 463"/>
                <a:gd name="T136" fmla="+- 0 3984 3814"/>
                <a:gd name="T137" fmla="*/ T136 w 299"/>
                <a:gd name="T138" fmla="+- 0 -1760 -2016"/>
                <a:gd name="T139" fmla="*/ -1760 h 463"/>
                <a:gd name="T140" fmla="+- 0 3906 3814"/>
                <a:gd name="T141" fmla="*/ T140 w 299"/>
                <a:gd name="T142" fmla="+- 0 -1772 -2016"/>
                <a:gd name="T143" fmla="*/ -1772 h 463"/>
                <a:gd name="T144" fmla="+- 0 3882 3814"/>
                <a:gd name="T145" fmla="*/ T144 w 299"/>
                <a:gd name="T146" fmla="+- 0 -1770 -2016"/>
                <a:gd name="T147" fmla="*/ -1770 h 463"/>
                <a:gd name="T148" fmla="+- 0 3861 3814"/>
                <a:gd name="T149" fmla="*/ T148 w 299"/>
                <a:gd name="T150" fmla="+- 0 -1768 -2016"/>
                <a:gd name="T151" fmla="*/ -1768 h 463"/>
                <a:gd name="T152" fmla="+- 0 3844 3814"/>
                <a:gd name="T153" fmla="*/ T152 w 299"/>
                <a:gd name="T154" fmla="+- 0 -1768 -2016"/>
                <a:gd name="T155" fmla="*/ -1768 h 463"/>
                <a:gd name="T156" fmla="+- 0 3836 3814"/>
                <a:gd name="T157" fmla="*/ T156 w 299"/>
                <a:gd name="T158" fmla="+- 0 -1773 -2016"/>
                <a:gd name="T159" fmla="*/ -1773 h 463"/>
                <a:gd name="T160" fmla="+- 0 3832 3814"/>
                <a:gd name="T161" fmla="*/ T160 w 299"/>
                <a:gd name="T162" fmla="+- 0 -1782 -2016"/>
                <a:gd name="T163" fmla="*/ -1782 h 463"/>
                <a:gd name="T164" fmla="+- 0 3832 3814"/>
                <a:gd name="T165" fmla="*/ T164 w 299"/>
                <a:gd name="T166" fmla="+- 0 -1989 -2016"/>
                <a:gd name="T167" fmla="*/ -1989 h 463"/>
                <a:gd name="T168" fmla="+- 0 3833 3814"/>
                <a:gd name="T169" fmla="*/ T168 w 299"/>
                <a:gd name="T170" fmla="+- 0 -2005 -2016"/>
                <a:gd name="T171" fmla="*/ -2005 h 463"/>
                <a:gd name="T172" fmla="+- 0 3841 3814"/>
                <a:gd name="T173" fmla="*/ T172 w 299"/>
                <a:gd name="T174" fmla="+- 0 -2014 -2016"/>
                <a:gd name="T175" fmla="*/ -2014 h 463"/>
                <a:gd name="T176" fmla="+- 0 3855 3814"/>
                <a:gd name="T177" fmla="*/ T176 w 299"/>
                <a:gd name="T178" fmla="+- 0 -2016 -2016"/>
                <a:gd name="T179" fmla="*/ -2016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99" h="463">
                  <a:moveTo>
                    <a:pt x="41" y="0"/>
                  </a:moveTo>
                  <a:lnTo>
                    <a:pt x="256" y="0"/>
                  </a:lnTo>
                  <a:lnTo>
                    <a:pt x="258" y="0"/>
                  </a:lnTo>
                  <a:lnTo>
                    <a:pt x="260" y="1"/>
                  </a:lnTo>
                  <a:lnTo>
                    <a:pt x="270" y="21"/>
                  </a:lnTo>
                  <a:lnTo>
                    <a:pt x="270" y="26"/>
                  </a:lnTo>
                  <a:lnTo>
                    <a:pt x="270" y="32"/>
                  </a:lnTo>
                  <a:lnTo>
                    <a:pt x="270" y="39"/>
                  </a:lnTo>
                  <a:lnTo>
                    <a:pt x="270" y="54"/>
                  </a:lnTo>
                  <a:lnTo>
                    <a:pt x="269" y="64"/>
                  </a:lnTo>
                  <a:lnTo>
                    <a:pt x="267" y="70"/>
                  </a:lnTo>
                  <a:lnTo>
                    <a:pt x="264" y="76"/>
                  </a:lnTo>
                  <a:lnTo>
                    <a:pt x="261" y="80"/>
                  </a:lnTo>
                  <a:lnTo>
                    <a:pt x="256" y="80"/>
                  </a:lnTo>
                  <a:lnTo>
                    <a:pt x="94" y="80"/>
                  </a:lnTo>
                  <a:lnTo>
                    <a:pt x="94" y="177"/>
                  </a:lnTo>
                  <a:lnTo>
                    <a:pt x="103" y="176"/>
                  </a:lnTo>
                  <a:lnTo>
                    <a:pt x="111" y="175"/>
                  </a:lnTo>
                  <a:lnTo>
                    <a:pt x="119" y="175"/>
                  </a:lnTo>
                  <a:lnTo>
                    <a:pt x="127" y="175"/>
                  </a:lnTo>
                  <a:lnTo>
                    <a:pt x="135" y="175"/>
                  </a:lnTo>
                  <a:lnTo>
                    <a:pt x="144" y="175"/>
                  </a:lnTo>
                  <a:lnTo>
                    <a:pt x="210" y="183"/>
                  </a:lnTo>
                  <a:lnTo>
                    <a:pt x="267" y="218"/>
                  </a:lnTo>
                  <a:lnTo>
                    <a:pt x="295" y="277"/>
                  </a:lnTo>
                  <a:lnTo>
                    <a:pt x="298" y="308"/>
                  </a:lnTo>
                  <a:lnTo>
                    <a:pt x="297" y="326"/>
                  </a:lnTo>
                  <a:lnTo>
                    <a:pt x="278" y="388"/>
                  </a:lnTo>
                  <a:lnTo>
                    <a:pt x="237" y="432"/>
                  </a:lnTo>
                  <a:lnTo>
                    <a:pt x="176" y="458"/>
                  </a:lnTo>
                  <a:lnTo>
                    <a:pt x="120" y="463"/>
                  </a:lnTo>
                  <a:lnTo>
                    <a:pt x="109" y="463"/>
                  </a:lnTo>
                  <a:lnTo>
                    <a:pt x="45" y="454"/>
                  </a:lnTo>
                  <a:lnTo>
                    <a:pt x="21" y="446"/>
                  </a:lnTo>
                  <a:lnTo>
                    <a:pt x="14" y="443"/>
                  </a:lnTo>
                  <a:lnTo>
                    <a:pt x="4" y="434"/>
                  </a:lnTo>
                  <a:lnTo>
                    <a:pt x="3" y="431"/>
                  </a:lnTo>
                  <a:lnTo>
                    <a:pt x="2" y="429"/>
                  </a:lnTo>
                  <a:lnTo>
                    <a:pt x="1" y="426"/>
                  </a:lnTo>
                  <a:lnTo>
                    <a:pt x="1" y="423"/>
                  </a:lnTo>
                  <a:lnTo>
                    <a:pt x="0" y="419"/>
                  </a:lnTo>
                  <a:lnTo>
                    <a:pt x="0" y="415"/>
                  </a:lnTo>
                  <a:lnTo>
                    <a:pt x="0" y="410"/>
                  </a:lnTo>
                  <a:lnTo>
                    <a:pt x="0" y="405"/>
                  </a:lnTo>
                  <a:lnTo>
                    <a:pt x="0" y="399"/>
                  </a:lnTo>
                  <a:lnTo>
                    <a:pt x="0" y="393"/>
                  </a:lnTo>
                  <a:lnTo>
                    <a:pt x="9" y="364"/>
                  </a:lnTo>
                  <a:lnTo>
                    <a:pt x="11" y="364"/>
                  </a:lnTo>
                  <a:lnTo>
                    <a:pt x="14" y="364"/>
                  </a:lnTo>
                  <a:lnTo>
                    <a:pt x="17" y="365"/>
                  </a:lnTo>
                  <a:lnTo>
                    <a:pt x="22" y="368"/>
                  </a:lnTo>
                  <a:lnTo>
                    <a:pt x="27" y="370"/>
                  </a:lnTo>
                  <a:lnTo>
                    <a:pt x="33" y="373"/>
                  </a:lnTo>
                  <a:lnTo>
                    <a:pt x="99" y="389"/>
                  </a:lnTo>
                  <a:lnTo>
                    <a:pt x="110" y="390"/>
                  </a:lnTo>
                  <a:lnTo>
                    <a:pt x="124" y="390"/>
                  </a:lnTo>
                  <a:lnTo>
                    <a:pt x="176" y="372"/>
                  </a:lnTo>
                  <a:lnTo>
                    <a:pt x="183" y="366"/>
                  </a:lnTo>
                  <a:lnTo>
                    <a:pt x="189" y="358"/>
                  </a:lnTo>
                  <a:lnTo>
                    <a:pt x="193" y="348"/>
                  </a:lnTo>
                  <a:lnTo>
                    <a:pt x="198" y="339"/>
                  </a:lnTo>
                  <a:lnTo>
                    <a:pt x="200" y="328"/>
                  </a:lnTo>
                  <a:lnTo>
                    <a:pt x="200" y="315"/>
                  </a:lnTo>
                  <a:lnTo>
                    <a:pt x="200" y="303"/>
                  </a:lnTo>
                  <a:lnTo>
                    <a:pt x="198" y="293"/>
                  </a:lnTo>
                  <a:lnTo>
                    <a:pt x="195" y="285"/>
                  </a:lnTo>
                  <a:lnTo>
                    <a:pt x="191" y="276"/>
                  </a:lnTo>
                  <a:lnTo>
                    <a:pt x="185" y="268"/>
                  </a:lnTo>
                  <a:lnTo>
                    <a:pt x="178" y="262"/>
                  </a:lnTo>
                  <a:lnTo>
                    <a:pt x="170" y="256"/>
                  </a:lnTo>
                  <a:lnTo>
                    <a:pt x="105" y="244"/>
                  </a:lnTo>
                  <a:lnTo>
                    <a:pt x="92" y="244"/>
                  </a:lnTo>
                  <a:lnTo>
                    <a:pt x="79" y="245"/>
                  </a:lnTo>
                  <a:lnTo>
                    <a:pt x="68" y="246"/>
                  </a:lnTo>
                  <a:lnTo>
                    <a:pt x="57" y="248"/>
                  </a:lnTo>
                  <a:lnTo>
                    <a:pt x="47" y="248"/>
                  </a:lnTo>
                  <a:lnTo>
                    <a:pt x="37" y="248"/>
                  </a:lnTo>
                  <a:lnTo>
                    <a:pt x="30" y="248"/>
                  </a:lnTo>
                  <a:lnTo>
                    <a:pt x="25" y="247"/>
                  </a:lnTo>
                  <a:lnTo>
                    <a:pt x="22" y="243"/>
                  </a:lnTo>
                  <a:lnTo>
                    <a:pt x="19" y="240"/>
                  </a:lnTo>
                  <a:lnTo>
                    <a:pt x="18" y="234"/>
                  </a:lnTo>
                  <a:lnTo>
                    <a:pt x="18" y="224"/>
                  </a:lnTo>
                  <a:lnTo>
                    <a:pt x="18" y="27"/>
                  </a:lnTo>
                  <a:lnTo>
                    <a:pt x="18" y="17"/>
                  </a:lnTo>
                  <a:lnTo>
                    <a:pt x="19" y="11"/>
                  </a:lnTo>
                  <a:lnTo>
                    <a:pt x="23" y="7"/>
                  </a:lnTo>
                  <a:lnTo>
                    <a:pt x="27" y="2"/>
                  </a:lnTo>
                  <a:lnTo>
                    <a:pt x="33" y="0"/>
                  </a:lnTo>
                  <a:lnTo>
                    <a:pt x="41" y="0"/>
                  </a:lnTo>
                  <a:close/>
                </a:path>
              </a:pathLst>
            </a:custGeom>
            <a:noFill/>
            <a:ln w="11112">
              <a:solidFill>
                <a:srgbClr val="ED7C3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sp>
          <p:nvSpPr>
            <p:cNvPr id="52" name="Rectangle 6"/>
            <p:cNvSpPr>
              <a:spLocks noChangeArrowheads="1"/>
            </p:cNvSpPr>
            <p:nvPr/>
          </p:nvSpPr>
          <p:spPr bwMode="auto">
            <a:xfrm>
              <a:off x="6931" y="-2372"/>
              <a:ext cx="600" cy="9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ru-RU"/>
            </a:p>
          </p:txBody>
        </p:sp>
        <p:sp>
          <p:nvSpPr>
            <p:cNvPr id="53" name="AutoShape 5"/>
            <p:cNvSpPr/>
            <p:nvPr/>
          </p:nvSpPr>
          <p:spPr bwMode="auto">
            <a:xfrm>
              <a:off x="7109" y="-2077"/>
              <a:ext cx="314" cy="471"/>
            </a:xfrm>
            <a:custGeom>
              <a:avLst/>
              <a:gdLst>
                <a:gd name="T0" fmla="+- 0 7284 7110"/>
                <a:gd name="T1" fmla="*/ T0 w 314"/>
                <a:gd name="T2" fmla="+- 0 -2075 -2076"/>
                <a:gd name="T3" fmla="*/ -2075 h 471"/>
                <a:gd name="T4" fmla="+- 0 7231 7110"/>
                <a:gd name="T5" fmla="*/ T4 w 314"/>
                <a:gd name="T6" fmla="+- 0 -2065 -2076"/>
                <a:gd name="T7" fmla="*/ -2065 h 471"/>
                <a:gd name="T8" fmla="+- 0 7190 7110"/>
                <a:gd name="T9" fmla="*/ T8 w 314"/>
                <a:gd name="T10" fmla="+- 0 -2044 -2076"/>
                <a:gd name="T11" fmla="*/ -2044 h 471"/>
                <a:gd name="T12" fmla="+- 0 7159 7110"/>
                <a:gd name="T13" fmla="*/ T12 w 314"/>
                <a:gd name="T14" fmla="+- 0 -2014 -2076"/>
                <a:gd name="T15" fmla="*/ -2014 h 471"/>
                <a:gd name="T16" fmla="+- 0 7137 7110"/>
                <a:gd name="T17" fmla="*/ T16 w 314"/>
                <a:gd name="T18" fmla="+- 0 -1977 -2076"/>
                <a:gd name="T19" fmla="*/ -1977 h 471"/>
                <a:gd name="T20" fmla="+- 0 7122 7110"/>
                <a:gd name="T21" fmla="*/ T20 w 314"/>
                <a:gd name="T22" fmla="+- 0 -1936 -2076"/>
                <a:gd name="T23" fmla="*/ -1936 h 471"/>
                <a:gd name="T24" fmla="+- 0 7114 7110"/>
                <a:gd name="T25" fmla="*/ T24 w 314"/>
                <a:gd name="T26" fmla="+- 0 -1893 -2076"/>
                <a:gd name="T27" fmla="*/ -1893 h 471"/>
                <a:gd name="T28" fmla="+- 0 7110 7110"/>
                <a:gd name="T29" fmla="*/ T28 w 314"/>
                <a:gd name="T30" fmla="+- 0 -1850 -2076"/>
                <a:gd name="T31" fmla="*/ -1850 h 471"/>
                <a:gd name="T32" fmla="+- 0 7110 7110"/>
                <a:gd name="T33" fmla="*/ T32 w 314"/>
                <a:gd name="T34" fmla="+- 0 -1805 -2076"/>
                <a:gd name="T35" fmla="*/ -1805 h 471"/>
                <a:gd name="T36" fmla="+- 0 7112 7110"/>
                <a:gd name="T37" fmla="*/ T36 w 314"/>
                <a:gd name="T38" fmla="+- 0 -1763 -2076"/>
                <a:gd name="T39" fmla="*/ -1763 h 471"/>
                <a:gd name="T40" fmla="+- 0 7118 7110"/>
                <a:gd name="T41" fmla="*/ T40 w 314"/>
                <a:gd name="T42" fmla="+- 0 -1722 -2076"/>
                <a:gd name="T43" fmla="*/ -1722 h 471"/>
                <a:gd name="T44" fmla="+- 0 7129 7110"/>
                <a:gd name="T45" fmla="*/ T44 w 314"/>
                <a:gd name="T46" fmla="+- 0 -1687 -2076"/>
                <a:gd name="T47" fmla="*/ -1687 h 471"/>
                <a:gd name="T48" fmla="+- 0 7144 7110"/>
                <a:gd name="T49" fmla="*/ T48 w 314"/>
                <a:gd name="T50" fmla="+- 0 -1657 -2076"/>
                <a:gd name="T51" fmla="*/ -1657 h 471"/>
                <a:gd name="T52" fmla="+- 0 7166 7110"/>
                <a:gd name="T53" fmla="*/ T52 w 314"/>
                <a:gd name="T54" fmla="+- 0 -1633 -2076"/>
                <a:gd name="T55" fmla="*/ -1633 h 471"/>
                <a:gd name="T56" fmla="+- 0 7196 7110"/>
                <a:gd name="T57" fmla="*/ T56 w 314"/>
                <a:gd name="T58" fmla="+- 0 -1617 -2076"/>
                <a:gd name="T59" fmla="*/ -1617 h 471"/>
                <a:gd name="T60" fmla="+- 0 7233 7110"/>
                <a:gd name="T61" fmla="*/ T60 w 314"/>
                <a:gd name="T62" fmla="+- 0 -1607 -2076"/>
                <a:gd name="T63" fmla="*/ -1607 h 471"/>
                <a:gd name="T64" fmla="+- 0 7281 7110"/>
                <a:gd name="T65" fmla="*/ T64 w 314"/>
                <a:gd name="T66" fmla="+- 0 -1606 -2076"/>
                <a:gd name="T67" fmla="*/ -1606 h 471"/>
                <a:gd name="T68" fmla="+- 0 7331 7110"/>
                <a:gd name="T69" fmla="*/ T68 w 314"/>
                <a:gd name="T70" fmla="+- 0 -1617 -2076"/>
                <a:gd name="T71" fmla="*/ -1617 h 471"/>
                <a:gd name="T72" fmla="+- 0 7371 7110"/>
                <a:gd name="T73" fmla="*/ T72 w 314"/>
                <a:gd name="T74" fmla="+- 0 -1641 -2076"/>
                <a:gd name="T75" fmla="*/ -1641 h 471"/>
                <a:gd name="T76" fmla="+- 0 7400 7110"/>
                <a:gd name="T77" fmla="*/ T76 w 314"/>
                <a:gd name="T78" fmla="+- 0 -1674 -2076"/>
                <a:gd name="T79" fmla="*/ -1674 h 471"/>
                <a:gd name="T80" fmla="+- 0 7247 7110"/>
                <a:gd name="T81" fmla="*/ T80 w 314"/>
                <a:gd name="T82" fmla="+- 0 -1678 -2076"/>
                <a:gd name="T83" fmla="*/ -1678 h 471"/>
                <a:gd name="T84" fmla="+- 0 7218 7110"/>
                <a:gd name="T85" fmla="*/ T84 w 314"/>
                <a:gd name="T86" fmla="+- 0 -1703 -2076"/>
                <a:gd name="T87" fmla="*/ -1703 h 471"/>
                <a:gd name="T88" fmla="+- 0 7208 7110"/>
                <a:gd name="T89" fmla="*/ T88 w 314"/>
                <a:gd name="T90" fmla="+- 0 -1731 -2076"/>
                <a:gd name="T91" fmla="*/ -1731 h 471"/>
                <a:gd name="T92" fmla="+- 0 7202 7110"/>
                <a:gd name="T93" fmla="*/ T92 w 314"/>
                <a:gd name="T94" fmla="+- 0 -1772 -2076"/>
                <a:gd name="T95" fmla="*/ -1772 h 471"/>
                <a:gd name="T96" fmla="+- 0 7206 7110"/>
                <a:gd name="T97" fmla="*/ T96 w 314"/>
                <a:gd name="T98" fmla="+- 0 -1809 -2076"/>
                <a:gd name="T99" fmla="*/ -1809 h 471"/>
                <a:gd name="T100" fmla="+- 0 7228 7110"/>
                <a:gd name="T101" fmla="*/ T100 w 314"/>
                <a:gd name="T102" fmla="+- 0 -1821 -2076"/>
                <a:gd name="T103" fmla="*/ -1821 h 471"/>
                <a:gd name="T104" fmla="+- 0 7259 7110"/>
                <a:gd name="T105" fmla="*/ T104 w 314"/>
                <a:gd name="T106" fmla="+- 0 -1829 -2076"/>
                <a:gd name="T107" fmla="*/ -1829 h 471"/>
                <a:gd name="T108" fmla="+- 0 7412 7110"/>
                <a:gd name="T109" fmla="*/ T108 w 314"/>
                <a:gd name="T110" fmla="+- 0 -1833 -2076"/>
                <a:gd name="T111" fmla="*/ -1833 h 471"/>
                <a:gd name="T112" fmla="+- 0 7393 7110"/>
                <a:gd name="T113" fmla="*/ T112 w 314"/>
                <a:gd name="T114" fmla="+- 0 -1863 -2076"/>
                <a:gd name="T115" fmla="*/ -1863 h 471"/>
                <a:gd name="T116" fmla="+- 0 7199 7110"/>
                <a:gd name="T117" fmla="*/ T116 w 314"/>
                <a:gd name="T118" fmla="+- 0 -1874 -2076"/>
                <a:gd name="T119" fmla="*/ -1874 h 471"/>
                <a:gd name="T120" fmla="+- 0 7203 7110"/>
                <a:gd name="T121" fmla="*/ T120 w 314"/>
                <a:gd name="T122" fmla="+- 0 -1912 -2076"/>
                <a:gd name="T123" fmla="*/ -1912 h 471"/>
                <a:gd name="T124" fmla="+- 0 7212 7110"/>
                <a:gd name="T125" fmla="*/ T124 w 314"/>
                <a:gd name="T126" fmla="+- 0 -1947 -2076"/>
                <a:gd name="T127" fmla="*/ -1947 h 471"/>
                <a:gd name="T128" fmla="+- 0 7230 7110"/>
                <a:gd name="T129" fmla="*/ T128 w 314"/>
                <a:gd name="T130" fmla="+- 0 -1975 -2076"/>
                <a:gd name="T131" fmla="*/ -1975 h 471"/>
                <a:gd name="T132" fmla="+- 0 7255 7110"/>
                <a:gd name="T133" fmla="*/ T132 w 314"/>
                <a:gd name="T134" fmla="+- 0 -1995 -2076"/>
                <a:gd name="T135" fmla="*/ -1995 h 471"/>
                <a:gd name="T136" fmla="+- 0 7290 7110"/>
                <a:gd name="T137" fmla="*/ T136 w 314"/>
                <a:gd name="T138" fmla="+- 0 -2005 -2076"/>
                <a:gd name="T139" fmla="*/ -2005 h 471"/>
                <a:gd name="T140" fmla="+- 0 7394 7110"/>
                <a:gd name="T141" fmla="*/ T140 w 314"/>
                <a:gd name="T142" fmla="+- 0 -2015 -2076"/>
                <a:gd name="T143" fmla="*/ -2015 h 471"/>
                <a:gd name="T144" fmla="+- 0 7394 7110"/>
                <a:gd name="T145" fmla="*/ T144 w 314"/>
                <a:gd name="T146" fmla="+- 0 -2046 -2076"/>
                <a:gd name="T147" fmla="*/ -2046 h 471"/>
                <a:gd name="T148" fmla="+- 0 7390 7110"/>
                <a:gd name="T149" fmla="*/ T148 w 314"/>
                <a:gd name="T150" fmla="+- 0 -2056 -2076"/>
                <a:gd name="T151" fmla="*/ -2056 h 471"/>
                <a:gd name="T152" fmla="+- 0 7381 7110"/>
                <a:gd name="T153" fmla="*/ T152 w 314"/>
                <a:gd name="T154" fmla="+- 0 -2063 -2076"/>
                <a:gd name="T155" fmla="*/ -2063 h 471"/>
                <a:gd name="T156" fmla="+- 0 7349 7110"/>
                <a:gd name="T157" fmla="*/ T156 w 314"/>
                <a:gd name="T158" fmla="+- 0 -2072 -2076"/>
                <a:gd name="T159" fmla="*/ -2072 h 471"/>
                <a:gd name="T160" fmla="+- 0 7313 7110"/>
                <a:gd name="T161" fmla="*/ T160 w 314"/>
                <a:gd name="T162" fmla="+- 0 -2076 -2076"/>
                <a:gd name="T163" fmla="*/ -2076 h 471"/>
                <a:gd name="T164" fmla="+- 0 7293 7110"/>
                <a:gd name="T165" fmla="*/ T164 w 314"/>
                <a:gd name="T166" fmla="+- 0 -1828 -2076"/>
                <a:gd name="T167" fmla="*/ -1828 h 471"/>
                <a:gd name="T168" fmla="+- 0 7324 7110"/>
                <a:gd name="T169" fmla="*/ T168 w 314"/>
                <a:gd name="T170" fmla="+- 0 -1805 -2076"/>
                <a:gd name="T171" fmla="*/ -1805 h 471"/>
                <a:gd name="T172" fmla="+- 0 7332 7110"/>
                <a:gd name="T173" fmla="*/ T172 w 314"/>
                <a:gd name="T174" fmla="+- 0 -1768 -2076"/>
                <a:gd name="T175" fmla="*/ -1768 h 471"/>
                <a:gd name="T176" fmla="+- 0 7325 7110"/>
                <a:gd name="T177" fmla="*/ T176 w 314"/>
                <a:gd name="T178" fmla="+- 0 -1715 -2076"/>
                <a:gd name="T179" fmla="*/ -1715 h 471"/>
                <a:gd name="T180" fmla="+- 0 7304 7110"/>
                <a:gd name="T181" fmla="*/ T180 w 314"/>
                <a:gd name="T182" fmla="+- 0 -1686 -2076"/>
                <a:gd name="T183" fmla="*/ -1686 h 471"/>
                <a:gd name="T184" fmla="+- 0 7401 7110"/>
                <a:gd name="T185" fmla="*/ T184 w 314"/>
                <a:gd name="T186" fmla="+- 0 -1676 -2076"/>
                <a:gd name="T187" fmla="*/ -1676 h 471"/>
                <a:gd name="T188" fmla="+- 0 7417 7110"/>
                <a:gd name="T189" fmla="*/ T188 w 314"/>
                <a:gd name="T190" fmla="+- 0 -1717 -2076"/>
                <a:gd name="T191" fmla="*/ -1717 h 471"/>
                <a:gd name="T192" fmla="+- 0 7423 7110"/>
                <a:gd name="T193" fmla="*/ T192 w 314"/>
                <a:gd name="T194" fmla="+- 0 -1763 -2076"/>
                <a:gd name="T195" fmla="*/ -1763 h 471"/>
                <a:gd name="T196" fmla="+- 0 7421 7110"/>
                <a:gd name="T197" fmla="*/ T196 w 314"/>
                <a:gd name="T198" fmla="+- 0 -1795 -2076"/>
                <a:gd name="T199" fmla="*/ -1795 h 471"/>
                <a:gd name="T200" fmla="+- 0 7413 7110"/>
                <a:gd name="T201" fmla="*/ T200 w 314"/>
                <a:gd name="T202" fmla="+- 0 -1830 -2076"/>
                <a:gd name="T203" fmla="*/ -1830 h 471"/>
                <a:gd name="T204" fmla="+- 0 7273 7110"/>
                <a:gd name="T205" fmla="*/ T204 w 314"/>
                <a:gd name="T206" fmla="+- 0 -1899 -2076"/>
                <a:gd name="T207" fmla="*/ -1899 h 471"/>
                <a:gd name="T208" fmla="+- 0 7231 7110"/>
                <a:gd name="T209" fmla="*/ T208 w 314"/>
                <a:gd name="T210" fmla="+- 0 -1890 -2076"/>
                <a:gd name="T211" fmla="*/ -1890 h 471"/>
                <a:gd name="T212" fmla="+- 0 7204 7110"/>
                <a:gd name="T213" fmla="*/ T212 w 314"/>
                <a:gd name="T214" fmla="+- 0 -1877 -2076"/>
                <a:gd name="T215" fmla="*/ -1877 h 471"/>
                <a:gd name="T216" fmla="+- 0 7375 7110"/>
                <a:gd name="T217" fmla="*/ T216 w 314"/>
                <a:gd name="T218" fmla="+- 0 -1879 -2076"/>
                <a:gd name="T219" fmla="*/ -1879 h 471"/>
                <a:gd name="T220" fmla="+- 0 7340 7110"/>
                <a:gd name="T221" fmla="*/ T220 w 314"/>
                <a:gd name="T222" fmla="+- 0 -1895 -2076"/>
                <a:gd name="T223" fmla="*/ -1895 h 471"/>
                <a:gd name="T224" fmla="+- 0 7293 7110"/>
                <a:gd name="T225" fmla="*/ T224 w 314"/>
                <a:gd name="T226" fmla="+- 0 -1900 -2076"/>
                <a:gd name="T227" fmla="*/ -1900 h 471"/>
                <a:gd name="T228" fmla="+- 0 7324 7110"/>
                <a:gd name="T229" fmla="*/ T228 w 314"/>
                <a:gd name="T230" fmla="+- 0 -2005 -2076"/>
                <a:gd name="T231" fmla="*/ -2005 h 471"/>
                <a:gd name="T232" fmla="+- 0 7362 7110"/>
                <a:gd name="T233" fmla="*/ T232 w 314"/>
                <a:gd name="T234" fmla="+- 0 -1997 -2076"/>
                <a:gd name="T235" fmla="*/ -1997 h 471"/>
                <a:gd name="T236" fmla="+- 0 7380 7110"/>
                <a:gd name="T237" fmla="*/ T236 w 314"/>
                <a:gd name="T238" fmla="+- 0 -1991 -2076"/>
                <a:gd name="T239" fmla="*/ -1991 h 471"/>
                <a:gd name="T240" fmla="+- 0 7390 7110"/>
                <a:gd name="T241" fmla="*/ T240 w 314"/>
                <a:gd name="T242" fmla="+- 0 -1994 -2076"/>
                <a:gd name="T243" fmla="*/ -1994 h 471"/>
                <a:gd name="T244" fmla="+- 0 7394 7110"/>
                <a:gd name="T245" fmla="*/ T244 w 314"/>
                <a:gd name="T246" fmla="+- 0 -2005 -2076"/>
                <a:gd name="T247" fmla="*/ -2005 h 4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314" h="471">
                  <a:moveTo>
                    <a:pt x="203" y="0"/>
                  </a:moveTo>
                  <a:lnTo>
                    <a:pt x="194" y="0"/>
                  </a:lnTo>
                  <a:lnTo>
                    <a:pt x="174" y="1"/>
                  </a:lnTo>
                  <a:lnTo>
                    <a:pt x="155" y="3"/>
                  </a:lnTo>
                  <a:lnTo>
                    <a:pt x="137" y="6"/>
                  </a:lnTo>
                  <a:lnTo>
                    <a:pt x="121" y="11"/>
                  </a:lnTo>
                  <a:lnTo>
                    <a:pt x="107" y="17"/>
                  </a:lnTo>
                  <a:lnTo>
                    <a:pt x="93" y="24"/>
                  </a:lnTo>
                  <a:lnTo>
                    <a:pt x="80" y="32"/>
                  </a:lnTo>
                  <a:lnTo>
                    <a:pt x="69" y="42"/>
                  </a:lnTo>
                  <a:lnTo>
                    <a:pt x="59" y="52"/>
                  </a:lnTo>
                  <a:lnTo>
                    <a:pt x="49" y="62"/>
                  </a:lnTo>
                  <a:lnTo>
                    <a:pt x="41" y="74"/>
                  </a:lnTo>
                  <a:lnTo>
                    <a:pt x="34" y="86"/>
                  </a:lnTo>
                  <a:lnTo>
                    <a:pt x="27" y="99"/>
                  </a:lnTo>
                  <a:lnTo>
                    <a:pt x="21" y="112"/>
                  </a:lnTo>
                  <a:lnTo>
                    <a:pt x="17" y="126"/>
                  </a:lnTo>
                  <a:lnTo>
                    <a:pt x="12" y="140"/>
                  </a:lnTo>
                  <a:lnTo>
                    <a:pt x="9" y="154"/>
                  </a:lnTo>
                  <a:lnTo>
                    <a:pt x="6" y="168"/>
                  </a:lnTo>
                  <a:lnTo>
                    <a:pt x="4" y="183"/>
                  </a:lnTo>
                  <a:lnTo>
                    <a:pt x="2" y="197"/>
                  </a:lnTo>
                  <a:lnTo>
                    <a:pt x="1" y="212"/>
                  </a:lnTo>
                  <a:lnTo>
                    <a:pt x="0" y="226"/>
                  </a:lnTo>
                  <a:lnTo>
                    <a:pt x="0" y="240"/>
                  </a:lnTo>
                  <a:lnTo>
                    <a:pt x="0" y="258"/>
                  </a:lnTo>
                  <a:lnTo>
                    <a:pt x="0" y="271"/>
                  </a:lnTo>
                  <a:lnTo>
                    <a:pt x="0" y="284"/>
                  </a:lnTo>
                  <a:lnTo>
                    <a:pt x="1" y="299"/>
                  </a:lnTo>
                  <a:lnTo>
                    <a:pt x="2" y="313"/>
                  </a:lnTo>
                  <a:lnTo>
                    <a:pt x="3" y="328"/>
                  </a:lnTo>
                  <a:lnTo>
                    <a:pt x="5" y="341"/>
                  </a:lnTo>
                  <a:lnTo>
                    <a:pt x="8" y="354"/>
                  </a:lnTo>
                  <a:lnTo>
                    <a:pt x="11" y="366"/>
                  </a:lnTo>
                  <a:lnTo>
                    <a:pt x="14" y="378"/>
                  </a:lnTo>
                  <a:lnTo>
                    <a:pt x="19" y="389"/>
                  </a:lnTo>
                  <a:lnTo>
                    <a:pt x="23" y="400"/>
                  </a:lnTo>
                  <a:lnTo>
                    <a:pt x="28" y="410"/>
                  </a:lnTo>
                  <a:lnTo>
                    <a:pt x="34" y="419"/>
                  </a:lnTo>
                  <a:lnTo>
                    <a:pt x="41" y="428"/>
                  </a:lnTo>
                  <a:lnTo>
                    <a:pt x="48" y="436"/>
                  </a:lnTo>
                  <a:lnTo>
                    <a:pt x="56" y="443"/>
                  </a:lnTo>
                  <a:lnTo>
                    <a:pt x="65" y="449"/>
                  </a:lnTo>
                  <a:lnTo>
                    <a:pt x="75" y="455"/>
                  </a:lnTo>
                  <a:lnTo>
                    <a:pt x="86" y="459"/>
                  </a:lnTo>
                  <a:lnTo>
                    <a:pt x="97" y="463"/>
                  </a:lnTo>
                  <a:lnTo>
                    <a:pt x="110" y="467"/>
                  </a:lnTo>
                  <a:lnTo>
                    <a:pt x="123" y="469"/>
                  </a:lnTo>
                  <a:lnTo>
                    <a:pt x="137" y="470"/>
                  </a:lnTo>
                  <a:lnTo>
                    <a:pt x="152" y="471"/>
                  </a:lnTo>
                  <a:lnTo>
                    <a:pt x="171" y="470"/>
                  </a:lnTo>
                  <a:lnTo>
                    <a:pt x="189" y="468"/>
                  </a:lnTo>
                  <a:lnTo>
                    <a:pt x="206" y="464"/>
                  </a:lnTo>
                  <a:lnTo>
                    <a:pt x="221" y="459"/>
                  </a:lnTo>
                  <a:lnTo>
                    <a:pt x="236" y="452"/>
                  </a:lnTo>
                  <a:lnTo>
                    <a:pt x="249" y="444"/>
                  </a:lnTo>
                  <a:lnTo>
                    <a:pt x="261" y="435"/>
                  </a:lnTo>
                  <a:lnTo>
                    <a:pt x="272" y="425"/>
                  </a:lnTo>
                  <a:lnTo>
                    <a:pt x="281" y="414"/>
                  </a:lnTo>
                  <a:lnTo>
                    <a:pt x="290" y="402"/>
                  </a:lnTo>
                  <a:lnTo>
                    <a:pt x="291" y="400"/>
                  </a:lnTo>
                  <a:lnTo>
                    <a:pt x="146" y="400"/>
                  </a:lnTo>
                  <a:lnTo>
                    <a:pt x="137" y="398"/>
                  </a:lnTo>
                  <a:lnTo>
                    <a:pt x="120" y="389"/>
                  </a:lnTo>
                  <a:lnTo>
                    <a:pt x="113" y="382"/>
                  </a:lnTo>
                  <a:lnTo>
                    <a:pt x="108" y="373"/>
                  </a:lnTo>
                  <a:lnTo>
                    <a:pt x="104" y="365"/>
                  </a:lnTo>
                  <a:lnTo>
                    <a:pt x="100" y="355"/>
                  </a:lnTo>
                  <a:lnTo>
                    <a:pt x="98" y="345"/>
                  </a:lnTo>
                  <a:lnTo>
                    <a:pt x="95" y="333"/>
                  </a:lnTo>
                  <a:lnTo>
                    <a:pt x="93" y="319"/>
                  </a:lnTo>
                  <a:lnTo>
                    <a:pt x="92" y="304"/>
                  </a:lnTo>
                  <a:lnTo>
                    <a:pt x="91" y="288"/>
                  </a:lnTo>
                  <a:lnTo>
                    <a:pt x="91" y="270"/>
                  </a:lnTo>
                  <a:lnTo>
                    <a:pt x="96" y="267"/>
                  </a:lnTo>
                  <a:lnTo>
                    <a:pt x="101" y="264"/>
                  </a:lnTo>
                  <a:lnTo>
                    <a:pt x="112" y="258"/>
                  </a:lnTo>
                  <a:lnTo>
                    <a:pt x="118" y="255"/>
                  </a:lnTo>
                  <a:lnTo>
                    <a:pt x="130" y="251"/>
                  </a:lnTo>
                  <a:lnTo>
                    <a:pt x="137" y="249"/>
                  </a:lnTo>
                  <a:lnTo>
                    <a:pt x="149" y="247"/>
                  </a:lnTo>
                  <a:lnTo>
                    <a:pt x="156" y="246"/>
                  </a:lnTo>
                  <a:lnTo>
                    <a:pt x="303" y="246"/>
                  </a:lnTo>
                  <a:lnTo>
                    <a:pt x="302" y="243"/>
                  </a:lnTo>
                  <a:lnTo>
                    <a:pt x="296" y="232"/>
                  </a:lnTo>
                  <a:lnTo>
                    <a:pt x="290" y="222"/>
                  </a:lnTo>
                  <a:lnTo>
                    <a:pt x="283" y="213"/>
                  </a:lnTo>
                  <a:lnTo>
                    <a:pt x="274" y="204"/>
                  </a:lnTo>
                  <a:lnTo>
                    <a:pt x="272" y="202"/>
                  </a:lnTo>
                  <a:lnTo>
                    <a:pt x="89" y="202"/>
                  </a:lnTo>
                  <a:lnTo>
                    <a:pt x="90" y="189"/>
                  </a:lnTo>
                  <a:lnTo>
                    <a:pt x="91" y="176"/>
                  </a:lnTo>
                  <a:lnTo>
                    <a:pt x="93" y="164"/>
                  </a:lnTo>
                  <a:lnTo>
                    <a:pt x="95" y="152"/>
                  </a:lnTo>
                  <a:lnTo>
                    <a:pt x="98" y="140"/>
                  </a:lnTo>
                  <a:lnTo>
                    <a:pt x="102" y="129"/>
                  </a:lnTo>
                  <a:lnTo>
                    <a:pt x="107" y="119"/>
                  </a:lnTo>
                  <a:lnTo>
                    <a:pt x="113" y="110"/>
                  </a:lnTo>
                  <a:lnTo>
                    <a:pt x="120" y="101"/>
                  </a:lnTo>
                  <a:lnTo>
                    <a:pt x="127" y="94"/>
                  </a:lnTo>
                  <a:lnTo>
                    <a:pt x="136" y="87"/>
                  </a:lnTo>
                  <a:lnTo>
                    <a:pt x="145" y="81"/>
                  </a:lnTo>
                  <a:lnTo>
                    <a:pt x="155" y="76"/>
                  </a:lnTo>
                  <a:lnTo>
                    <a:pt x="167" y="73"/>
                  </a:lnTo>
                  <a:lnTo>
                    <a:pt x="180" y="71"/>
                  </a:lnTo>
                  <a:lnTo>
                    <a:pt x="193" y="71"/>
                  </a:lnTo>
                  <a:lnTo>
                    <a:pt x="284" y="71"/>
                  </a:lnTo>
                  <a:lnTo>
                    <a:pt x="284" y="61"/>
                  </a:lnTo>
                  <a:lnTo>
                    <a:pt x="285" y="39"/>
                  </a:lnTo>
                  <a:lnTo>
                    <a:pt x="284" y="33"/>
                  </a:lnTo>
                  <a:lnTo>
                    <a:pt x="284" y="30"/>
                  </a:lnTo>
                  <a:lnTo>
                    <a:pt x="282" y="26"/>
                  </a:lnTo>
                  <a:lnTo>
                    <a:pt x="282" y="24"/>
                  </a:lnTo>
                  <a:lnTo>
                    <a:pt x="280" y="20"/>
                  </a:lnTo>
                  <a:lnTo>
                    <a:pt x="279" y="18"/>
                  </a:lnTo>
                  <a:lnTo>
                    <a:pt x="275" y="15"/>
                  </a:lnTo>
                  <a:lnTo>
                    <a:pt x="271" y="13"/>
                  </a:lnTo>
                  <a:lnTo>
                    <a:pt x="261" y="9"/>
                  </a:lnTo>
                  <a:lnTo>
                    <a:pt x="254" y="7"/>
                  </a:lnTo>
                  <a:lnTo>
                    <a:pt x="239" y="4"/>
                  </a:lnTo>
                  <a:lnTo>
                    <a:pt x="230" y="3"/>
                  </a:lnTo>
                  <a:lnTo>
                    <a:pt x="212" y="0"/>
                  </a:lnTo>
                  <a:lnTo>
                    <a:pt x="203" y="0"/>
                  </a:lnTo>
                  <a:close/>
                  <a:moveTo>
                    <a:pt x="303" y="246"/>
                  </a:moveTo>
                  <a:lnTo>
                    <a:pt x="173" y="246"/>
                  </a:lnTo>
                  <a:lnTo>
                    <a:pt x="183" y="248"/>
                  </a:lnTo>
                  <a:lnTo>
                    <a:pt x="198" y="254"/>
                  </a:lnTo>
                  <a:lnTo>
                    <a:pt x="204" y="259"/>
                  </a:lnTo>
                  <a:lnTo>
                    <a:pt x="214" y="271"/>
                  </a:lnTo>
                  <a:lnTo>
                    <a:pt x="217" y="279"/>
                  </a:lnTo>
                  <a:lnTo>
                    <a:pt x="221" y="297"/>
                  </a:lnTo>
                  <a:lnTo>
                    <a:pt x="222" y="308"/>
                  </a:lnTo>
                  <a:lnTo>
                    <a:pt x="222" y="331"/>
                  </a:lnTo>
                  <a:lnTo>
                    <a:pt x="221" y="342"/>
                  </a:lnTo>
                  <a:lnTo>
                    <a:pt x="215" y="361"/>
                  </a:lnTo>
                  <a:lnTo>
                    <a:pt x="211" y="370"/>
                  </a:lnTo>
                  <a:lnTo>
                    <a:pt x="201" y="384"/>
                  </a:lnTo>
                  <a:lnTo>
                    <a:pt x="194" y="390"/>
                  </a:lnTo>
                  <a:lnTo>
                    <a:pt x="178" y="398"/>
                  </a:lnTo>
                  <a:lnTo>
                    <a:pt x="168" y="400"/>
                  </a:lnTo>
                  <a:lnTo>
                    <a:pt x="291" y="400"/>
                  </a:lnTo>
                  <a:lnTo>
                    <a:pt x="297" y="389"/>
                  </a:lnTo>
                  <a:lnTo>
                    <a:pt x="303" y="374"/>
                  </a:lnTo>
                  <a:lnTo>
                    <a:pt x="307" y="359"/>
                  </a:lnTo>
                  <a:lnTo>
                    <a:pt x="310" y="344"/>
                  </a:lnTo>
                  <a:lnTo>
                    <a:pt x="312" y="327"/>
                  </a:lnTo>
                  <a:lnTo>
                    <a:pt x="313" y="313"/>
                  </a:lnTo>
                  <a:lnTo>
                    <a:pt x="313" y="304"/>
                  </a:lnTo>
                  <a:lnTo>
                    <a:pt x="313" y="296"/>
                  </a:lnTo>
                  <a:lnTo>
                    <a:pt x="311" y="281"/>
                  </a:lnTo>
                  <a:lnTo>
                    <a:pt x="309" y="268"/>
                  </a:lnTo>
                  <a:lnTo>
                    <a:pt x="306" y="255"/>
                  </a:lnTo>
                  <a:lnTo>
                    <a:pt x="303" y="246"/>
                  </a:lnTo>
                  <a:close/>
                  <a:moveTo>
                    <a:pt x="183" y="176"/>
                  </a:moveTo>
                  <a:lnTo>
                    <a:pt x="173" y="176"/>
                  </a:lnTo>
                  <a:lnTo>
                    <a:pt x="163" y="177"/>
                  </a:lnTo>
                  <a:lnTo>
                    <a:pt x="145" y="180"/>
                  </a:lnTo>
                  <a:lnTo>
                    <a:pt x="137" y="182"/>
                  </a:lnTo>
                  <a:lnTo>
                    <a:pt x="121" y="186"/>
                  </a:lnTo>
                  <a:lnTo>
                    <a:pt x="114" y="189"/>
                  </a:lnTo>
                  <a:lnTo>
                    <a:pt x="100" y="196"/>
                  </a:lnTo>
                  <a:lnTo>
                    <a:pt x="94" y="199"/>
                  </a:lnTo>
                  <a:lnTo>
                    <a:pt x="89" y="202"/>
                  </a:lnTo>
                  <a:lnTo>
                    <a:pt x="272" y="202"/>
                  </a:lnTo>
                  <a:lnTo>
                    <a:pt x="265" y="197"/>
                  </a:lnTo>
                  <a:lnTo>
                    <a:pt x="254" y="191"/>
                  </a:lnTo>
                  <a:lnTo>
                    <a:pt x="242" y="186"/>
                  </a:lnTo>
                  <a:lnTo>
                    <a:pt x="230" y="181"/>
                  </a:lnTo>
                  <a:lnTo>
                    <a:pt x="215" y="178"/>
                  </a:lnTo>
                  <a:lnTo>
                    <a:pt x="200" y="177"/>
                  </a:lnTo>
                  <a:lnTo>
                    <a:pt x="183" y="176"/>
                  </a:lnTo>
                  <a:close/>
                  <a:moveTo>
                    <a:pt x="284" y="71"/>
                  </a:moveTo>
                  <a:lnTo>
                    <a:pt x="204" y="71"/>
                  </a:lnTo>
                  <a:lnTo>
                    <a:pt x="214" y="71"/>
                  </a:lnTo>
                  <a:lnTo>
                    <a:pt x="232" y="74"/>
                  </a:lnTo>
                  <a:lnTo>
                    <a:pt x="239" y="76"/>
                  </a:lnTo>
                  <a:lnTo>
                    <a:pt x="252" y="79"/>
                  </a:lnTo>
                  <a:lnTo>
                    <a:pt x="257" y="81"/>
                  </a:lnTo>
                  <a:lnTo>
                    <a:pt x="266" y="84"/>
                  </a:lnTo>
                  <a:lnTo>
                    <a:pt x="270" y="85"/>
                  </a:lnTo>
                  <a:lnTo>
                    <a:pt x="275" y="85"/>
                  </a:lnTo>
                  <a:lnTo>
                    <a:pt x="277" y="84"/>
                  </a:lnTo>
                  <a:lnTo>
                    <a:pt x="280" y="82"/>
                  </a:lnTo>
                  <a:lnTo>
                    <a:pt x="281" y="80"/>
                  </a:lnTo>
                  <a:lnTo>
                    <a:pt x="283" y="75"/>
                  </a:lnTo>
                  <a:lnTo>
                    <a:pt x="284" y="71"/>
                  </a:lnTo>
                  <a:close/>
                </a:path>
              </a:pathLst>
            </a:custGeom>
            <a:solidFill>
              <a:srgbClr val="F6C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2" y="-1839"/>
              <a:ext cx="149" cy="171"/>
            </a:xfrm>
            <a:prstGeom prst="rect">
              <a:avLst/>
            </a:prstGeom>
            <a:noFill/>
            <a:extLst>
              <a:ext uri="{909E8E84-426E-40DD-AFC4-6F175D3DCCD1}">
                <a14:hiddenFill xmlns:a14="http://schemas.microsoft.com/office/drawing/2010/main">
                  <a:solidFill>
                    <a:srgbClr val="FFFFFF"/>
                  </a:solidFill>
                </a14:hiddenFill>
              </a:ext>
            </a:extLst>
          </p:spPr>
        </p:pic>
        <p:sp>
          <p:nvSpPr>
            <p:cNvPr id="54" name="Freeform 3"/>
            <p:cNvSpPr/>
            <p:nvPr/>
          </p:nvSpPr>
          <p:spPr bwMode="auto">
            <a:xfrm>
              <a:off x="7109" y="-2077"/>
              <a:ext cx="314" cy="471"/>
            </a:xfrm>
            <a:custGeom>
              <a:avLst/>
              <a:gdLst>
                <a:gd name="T0" fmla="+- 0 7304 7110"/>
                <a:gd name="T1" fmla="*/ T0 w 314"/>
                <a:gd name="T2" fmla="+- 0 -2076 -2076"/>
                <a:gd name="T3" fmla="*/ -2076 h 471"/>
                <a:gd name="T4" fmla="+- 0 7313 7110"/>
                <a:gd name="T5" fmla="*/ T4 w 314"/>
                <a:gd name="T6" fmla="+- 0 -2076 -2076"/>
                <a:gd name="T7" fmla="*/ -2076 h 471"/>
                <a:gd name="T8" fmla="+- 0 7322 7110"/>
                <a:gd name="T9" fmla="*/ T8 w 314"/>
                <a:gd name="T10" fmla="+- 0 -2076 -2076"/>
                <a:gd name="T11" fmla="*/ -2076 h 471"/>
                <a:gd name="T12" fmla="+- 0 7331 7110"/>
                <a:gd name="T13" fmla="*/ T12 w 314"/>
                <a:gd name="T14" fmla="+- 0 -2075 -2076"/>
                <a:gd name="T15" fmla="*/ -2075 h 471"/>
                <a:gd name="T16" fmla="+- 0 7340 7110"/>
                <a:gd name="T17" fmla="*/ T16 w 314"/>
                <a:gd name="T18" fmla="+- 0 -2073 -2076"/>
                <a:gd name="T19" fmla="*/ -2073 h 471"/>
                <a:gd name="T20" fmla="+- 0 7387 7110"/>
                <a:gd name="T21" fmla="*/ T20 w 314"/>
                <a:gd name="T22" fmla="+- 0 -2059 -2076"/>
                <a:gd name="T23" fmla="*/ -2059 h 471"/>
                <a:gd name="T24" fmla="+- 0 7389 7110"/>
                <a:gd name="T25" fmla="*/ T24 w 314"/>
                <a:gd name="T26" fmla="+- 0 -2058 -2076"/>
                <a:gd name="T27" fmla="*/ -2058 h 471"/>
                <a:gd name="T28" fmla="+- 0 7390 7110"/>
                <a:gd name="T29" fmla="*/ T28 w 314"/>
                <a:gd name="T30" fmla="+- 0 -2056 -2076"/>
                <a:gd name="T31" fmla="*/ -2056 h 471"/>
                <a:gd name="T32" fmla="+- 0 7391 7110"/>
                <a:gd name="T33" fmla="*/ T32 w 314"/>
                <a:gd name="T34" fmla="+- 0 -2054 -2076"/>
                <a:gd name="T35" fmla="*/ -2054 h 471"/>
                <a:gd name="T36" fmla="+- 0 7392 7110"/>
                <a:gd name="T37" fmla="*/ T36 w 314"/>
                <a:gd name="T38" fmla="+- 0 -2052 -2076"/>
                <a:gd name="T39" fmla="*/ -2052 h 471"/>
                <a:gd name="T40" fmla="+- 0 7395 7110"/>
                <a:gd name="T41" fmla="*/ T40 w 314"/>
                <a:gd name="T42" fmla="+- 0 -2033 -2076"/>
                <a:gd name="T43" fmla="*/ -2033 h 471"/>
                <a:gd name="T44" fmla="+- 0 7395 7110"/>
                <a:gd name="T45" fmla="*/ T44 w 314"/>
                <a:gd name="T46" fmla="+- 0 -2028 -2076"/>
                <a:gd name="T47" fmla="*/ -2028 h 471"/>
                <a:gd name="T48" fmla="+- 0 7395 7110"/>
                <a:gd name="T49" fmla="*/ T48 w 314"/>
                <a:gd name="T50" fmla="+- 0 -2021 -2076"/>
                <a:gd name="T51" fmla="*/ -2021 h 471"/>
                <a:gd name="T52" fmla="+- 0 7385 7110"/>
                <a:gd name="T53" fmla="*/ T52 w 314"/>
                <a:gd name="T54" fmla="+- 0 -1991 -2076"/>
                <a:gd name="T55" fmla="*/ -1991 h 471"/>
                <a:gd name="T56" fmla="+- 0 7382 7110"/>
                <a:gd name="T57" fmla="*/ T56 w 314"/>
                <a:gd name="T58" fmla="+- 0 -1991 -2076"/>
                <a:gd name="T59" fmla="*/ -1991 h 471"/>
                <a:gd name="T60" fmla="+- 0 7380 7110"/>
                <a:gd name="T61" fmla="*/ T60 w 314"/>
                <a:gd name="T62" fmla="+- 0 -1991 -2076"/>
                <a:gd name="T63" fmla="*/ -1991 h 471"/>
                <a:gd name="T64" fmla="+- 0 7376 7110"/>
                <a:gd name="T65" fmla="*/ T64 w 314"/>
                <a:gd name="T66" fmla="+- 0 -1992 -2076"/>
                <a:gd name="T67" fmla="*/ -1992 h 471"/>
                <a:gd name="T68" fmla="+- 0 7371 7110"/>
                <a:gd name="T69" fmla="*/ T68 w 314"/>
                <a:gd name="T70" fmla="+- 0 -1993 -2076"/>
                <a:gd name="T71" fmla="*/ -1993 h 471"/>
                <a:gd name="T72" fmla="+- 0 7367 7110"/>
                <a:gd name="T73" fmla="*/ T72 w 314"/>
                <a:gd name="T74" fmla="+- 0 -1995 -2076"/>
                <a:gd name="T75" fmla="*/ -1995 h 471"/>
                <a:gd name="T76" fmla="+- 0 7314 7110"/>
                <a:gd name="T77" fmla="*/ T76 w 314"/>
                <a:gd name="T78" fmla="+- 0 -2005 -2076"/>
                <a:gd name="T79" fmla="*/ -2005 h 471"/>
                <a:gd name="T80" fmla="+- 0 7303 7110"/>
                <a:gd name="T81" fmla="*/ T80 w 314"/>
                <a:gd name="T82" fmla="+- 0 -2005 -2076"/>
                <a:gd name="T83" fmla="*/ -2005 h 471"/>
                <a:gd name="T84" fmla="+- 0 7237 7110"/>
                <a:gd name="T85" fmla="*/ T84 w 314"/>
                <a:gd name="T86" fmla="+- 0 -1982 -2076"/>
                <a:gd name="T87" fmla="*/ -1982 h 471"/>
                <a:gd name="T88" fmla="+- 0 7205 7110"/>
                <a:gd name="T89" fmla="*/ T88 w 314"/>
                <a:gd name="T90" fmla="+- 0 -1924 -2076"/>
                <a:gd name="T91" fmla="*/ -1924 h 471"/>
                <a:gd name="T92" fmla="+- 0 7199 7110"/>
                <a:gd name="T93" fmla="*/ T92 w 314"/>
                <a:gd name="T94" fmla="+- 0 -1874 -2076"/>
                <a:gd name="T95" fmla="*/ -1874 h 471"/>
                <a:gd name="T96" fmla="+- 0 7204 7110"/>
                <a:gd name="T97" fmla="*/ T96 w 314"/>
                <a:gd name="T98" fmla="+- 0 -1877 -2076"/>
                <a:gd name="T99" fmla="*/ -1877 h 471"/>
                <a:gd name="T100" fmla="+- 0 7210 7110"/>
                <a:gd name="T101" fmla="*/ T100 w 314"/>
                <a:gd name="T102" fmla="+- 0 -1880 -2076"/>
                <a:gd name="T103" fmla="*/ -1880 h 471"/>
                <a:gd name="T104" fmla="+- 0 7217 7110"/>
                <a:gd name="T105" fmla="*/ T104 w 314"/>
                <a:gd name="T106" fmla="+- 0 -1883 -2076"/>
                <a:gd name="T107" fmla="*/ -1883 h 471"/>
                <a:gd name="T108" fmla="+- 0 7224 7110"/>
                <a:gd name="T109" fmla="*/ T108 w 314"/>
                <a:gd name="T110" fmla="+- 0 -1887 -2076"/>
                <a:gd name="T111" fmla="*/ -1887 h 471"/>
                <a:gd name="T112" fmla="+- 0 7231 7110"/>
                <a:gd name="T113" fmla="*/ T112 w 314"/>
                <a:gd name="T114" fmla="+- 0 -1890 -2076"/>
                <a:gd name="T115" fmla="*/ -1890 h 471"/>
                <a:gd name="T116" fmla="+- 0 7239 7110"/>
                <a:gd name="T117" fmla="*/ T116 w 314"/>
                <a:gd name="T118" fmla="+- 0 -1892 -2076"/>
                <a:gd name="T119" fmla="*/ -1892 h 471"/>
                <a:gd name="T120" fmla="+- 0 7247 7110"/>
                <a:gd name="T121" fmla="*/ T120 w 314"/>
                <a:gd name="T122" fmla="+- 0 -1894 -2076"/>
                <a:gd name="T123" fmla="*/ -1894 h 471"/>
                <a:gd name="T124" fmla="+- 0 7255 7110"/>
                <a:gd name="T125" fmla="*/ T124 w 314"/>
                <a:gd name="T126" fmla="+- 0 -1896 -2076"/>
                <a:gd name="T127" fmla="*/ -1896 h 471"/>
                <a:gd name="T128" fmla="+- 0 7264 7110"/>
                <a:gd name="T129" fmla="*/ T128 w 314"/>
                <a:gd name="T130" fmla="+- 0 -1898 -2076"/>
                <a:gd name="T131" fmla="*/ -1898 h 471"/>
                <a:gd name="T132" fmla="+- 0 7273 7110"/>
                <a:gd name="T133" fmla="*/ T132 w 314"/>
                <a:gd name="T134" fmla="+- 0 -1899 -2076"/>
                <a:gd name="T135" fmla="*/ -1899 h 471"/>
                <a:gd name="T136" fmla="+- 0 7283 7110"/>
                <a:gd name="T137" fmla="*/ T136 w 314"/>
                <a:gd name="T138" fmla="+- 0 -1900 -2076"/>
                <a:gd name="T139" fmla="*/ -1900 h 471"/>
                <a:gd name="T140" fmla="+- 0 7352 7110"/>
                <a:gd name="T141" fmla="*/ T140 w 314"/>
                <a:gd name="T142" fmla="+- 0 -1890 -2076"/>
                <a:gd name="T143" fmla="*/ -1890 h 471"/>
                <a:gd name="T144" fmla="+- 0 7406 7110"/>
                <a:gd name="T145" fmla="*/ T144 w 314"/>
                <a:gd name="T146" fmla="+- 0 -1844 -2076"/>
                <a:gd name="T147" fmla="*/ -1844 h 471"/>
                <a:gd name="T148" fmla="+- 0 7423 7110"/>
                <a:gd name="T149" fmla="*/ T148 w 314"/>
                <a:gd name="T150" fmla="+- 0 -1780 -2076"/>
                <a:gd name="T151" fmla="*/ -1780 h 471"/>
                <a:gd name="T152" fmla="+- 0 7423 7110"/>
                <a:gd name="T153" fmla="*/ T152 w 314"/>
                <a:gd name="T154" fmla="+- 0 -1765 -2076"/>
                <a:gd name="T155" fmla="*/ -1765 h 471"/>
                <a:gd name="T156" fmla="+- 0 7422 7110"/>
                <a:gd name="T157" fmla="*/ T156 w 314"/>
                <a:gd name="T158" fmla="+- 0 -1748 -2076"/>
                <a:gd name="T159" fmla="*/ -1748 h 471"/>
                <a:gd name="T160" fmla="+- 0 7407 7110"/>
                <a:gd name="T161" fmla="*/ T160 w 314"/>
                <a:gd name="T162" fmla="+- 0 -1687 -2076"/>
                <a:gd name="T163" fmla="*/ -1687 h 471"/>
                <a:gd name="T164" fmla="+- 0 7359 7110"/>
                <a:gd name="T165" fmla="*/ T164 w 314"/>
                <a:gd name="T166" fmla="+- 0 -1632 -2076"/>
                <a:gd name="T167" fmla="*/ -1632 h 471"/>
                <a:gd name="T168" fmla="+- 0 7299 7110"/>
                <a:gd name="T169" fmla="*/ T168 w 314"/>
                <a:gd name="T170" fmla="+- 0 -1608 -2076"/>
                <a:gd name="T171" fmla="*/ -1608 h 471"/>
                <a:gd name="T172" fmla="+- 0 7262 7110"/>
                <a:gd name="T173" fmla="*/ T172 w 314"/>
                <a:gd name="T174" fmla="+- 0 -1605 -2076"/>
                <a:gd name="T175" fmla="*/ -1605 h 471"/>
                <a:gd name="T176" fmla="+- 0 7247 7110"/>
                <a:gd name="T177" fmla="*/ T176 w 314"/>
                <a:gd name="T178" fmla="+- 0 -1606 -2076"/>
                <a:gd name="T179" fmla="*/ -1606 h 471"/>
                <a:gd name="T180" fmla="+- 0 7185 7110"/>
                <a:gd name="T181" fmla="*/ T180 w 314"/>
                <a:gd name="T182" fmla="+- 0 -1621 -2076"/>
                <a:gd name="T183" fmla="*/ -1621 h 471"/>
                <a:gd name="T184" fmla="+- 0 7138 7110"/>
                <a:gd name="T185" fmla="*/ T184 w 314"/>
                <a:gd name="T186" fmla="+- 0 -1666 -2076"/>
                <a:gd name="T187" fmla="*/ -1666 h 471"/>
                <a:gd name="T188" fmla="+- 0 7115 7110"/>
                <a:gd name="T189" fmla="*/ T188 w 314"/>
                <a:gd name="T190" fmla="+- 0 -1735 -2076"/>
                <a:gd name="T191" fmla="*/ -1735 h 471"/>
                <a:gd name="T192" fmla="+- 0 7110 7110"/>
                <a:gd name="T193" fmla="*/ T192 w 314"/>
                <a:gd name="T194" fmla="+- 0 -1807 -2076"/>
                <a:gd name="T195" fmla="*/ -1807 h 471"/>
                <a:gd name="T196" fmla="+- 0 7110 7110"/>
                <a:gd name="T197" fmla="*/ T196 w 314"/>
                <a:gd name="T198" fmla="+- 0 -1823 -2076"/>
                <a:gd name="T199" fmla="*/ -1823 h 471"/>
                <a:gd name="T200" fmla="+- 0 7110 7110"/>
                <a:gd name="T201" fmla="*/ T200 w 314"/>
                <a:gd name="T202" fmla="+- 0 -1836 -2076"/>
                <a:gd name="T203" fmla="*/ -1836 h 471"/>
                <a:gd name="T204" fmla="+- 0 7116 7110"/>
                <a:gd name="T205" fmla="*/ T204 w 314"/>
                <a:gd name="T206" fmla="+- 0 -1908 -2076"/>
                <a:gd name="T207" fmla="*/ -1908 h 471"/>
                <a:gd name="T208" fmla="+- 0 7137 7110"/>
                <a:gd name="T209" fmla="*/ T208 w 314"/>
                <a:gd name="T210" fmla="+- 0 -1977 -2076"/>
                <a:gd name="T211" fmla="*/ -1977 h 471"/>
                <a:gd name="T212" fmla="+- 0 7179 7110"/>
                <a:gd name="T213" fmla="*/ T212 w 314"/>
                <a:gd name="T214" fmla="+- 0 -2034 -2076"/>
                <a:gd name="T215" fmla="*/ -2034 h 471"/>
                <a:gd name="T216" fmla="+- 0 7231 7110"/>
                <a:gd name="T217" fmla="*/ T216 w 314"/>
                <a:gd name="T218" fmla="+- 0 -2065 -2076"/>
                <a:gd name="T219" fmla="*/ -2065 h 471"/>
                <a:gd name="T220" fmla="+- 0 7284 7110"/>
                <a:gd name="T221" fmla="*/ T220 w 314"/>
                <a:gd name="T222" fmla="+- 0 -2075 -2076"/>
                <a:gd name="T223" fmla="*/ -2075 h 471"/>
                <a:gd name="T224" fmla="+- 0 7304 7110"/>
                <a:gd name="T225" fmla="*/ T224 w 314"/>
                <a:gd name="T226" fmla="+- 0 -2076 -2076"/>
                <a:gd name="T227" fmla="*/ -2076 h 4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314" h="471">
                  <a:moveTo>
                    <a:pt x="194" y="0"/>
                  </a:moveTo>
                  <a:lnTo>
                    <a:pt x="203" y="0"/>
                  </a:lnTo>
                  <a:lnTo>
                    <a:pt x="212" y="0"/>
                  </a:lnTo>
                  <a:lnTo>
                    <a:pt x="221" y="1"/>
                  </a:lnTo>
                  <a:lnTo>
                    <a:pt x="230" y="3"/>
                  </a:lnTo>
                  <a:lnTo>
                    <a:pt x="277" y="17"/>
                  </a:lnTo>
                  <a:lnTo>
                    <a:pt x="279" y="18"/>
                  </a:lnTo>
                  <a:lnTo>
                    <a:pt x="280" y="20"/>
                  </a:lnTo>
                  <a:lnTo>
                    <a:pt x="281" y="22"/>
                  </a:lnTo>
                  <a:lnTo>
                    <a:pt x="282" y="24"/>
                  </a:lnTo>
                  <a:lnTo>
                    <a:pt x="285" y="43"/>
                  </a:lnTo>
                  <a:lnTo>
                    <a:pt x="285" y="48"/>
                  </a:lnTo>
                  <a:lnTo>
                    <a:pt x="285" y="55"/>
                  </a:lnTo>
                  <a:lnTo>
                    <a:pt x="275" y="85"/>
                  </a:lnTo>
                  <a:lnTo>
                    <a:pt x="272" y="85"/>
                  </a:lnTo>
                  <a:lnTo>
                    <a:pt x="270" y="85"/>
                  </a:lnTo>
                  <a:lnTo>
                    <a:pt x="266" y="84"/>
                  </a:lnTo>
                  <a:lnTo>
                    <a:pt x="261" y="83"/>
                  </a:lnTo>
                  <a:lnTo>
                    <a:pt x="257" y="81"/>
                  </a:lnTo>
                  <a:lnTo>
                    <a:pt x="204" y="71"/>
                  </a:lnTo>
                  <a:lnTo>
                    <a:pt x="193" y="71"/>
                  </a:lnTo>
                  <a:lnTo>
                    <a:pt x="127" y="94"/>
                  </a:lnTo>
                  <a:lnTo>
                    <a:pt x="95" y="152"/>
                  </a:lnTo>
                  <a:lnTo>
                    <a:pt x="89" y="202"/>
                  </a:lnTo>
                  <a:lnTo>
                    <a:pt x="94" y="199"/>
                  </a:lnTo>
                  <a:lnTo>
                    <a:pt x="100" y="196"/>
                  </a:lnTo>
                  <a:lnTo>
                    <a:pt x="107" y="193"/>
                  </a:lnTo>
                  <a:lnTo>
                    <a:pt x="114" y="189"/>
                  </a:lnTo>
                  <a:lnTo>
                    <a:pt x="121" y="186"/>
                  </a:lnTo>
                  <a:lnTo>
                    <a:pt x="129" y="184"/>
                  </a:lnTo>
                  <a:lnTo>
                    <a:pt x="137" y="182"/>
                  </a:lnTo>
                  <a:lnTo>
                    <a:pt x="145" y="180"/>
                  </a:lnTo>
                  <a:lnTo>
                    <a:pt x="154" y="178"/>
                  </a:lnTo>
                  <a:lnTo>
                    <a:pt x="163" y="177"/>
                  </a:lnTo>
                  <a:lnTo>
                    <a:pt x="173" y="176"/>
                  </a:lnTo>
                  <a:lnTo>
                    <a:pt x="242" y="186"/>
                  </a:lnTo>
                  <a:lnTo>
                    <a:pt x="296" y="232"/>
                  </a:lnTo>
                  <a:lnTo>
                    <a:pt x="313" y="296"/>
                  </a:lnTo>
                  <a:lnTo>
                    <a:pt x="313" y="311"/>
                  </a:lnTo>
                  <a:lnTo>
                    <a:pt x="312" y="328"/>
                  </a:lnTo>
                  <a:lnTo>
                    <a:pt x="297" y="389"/>
                  </a:lnTo>
                  <a:lnTo>
                    <a:pt x="249" y="444"/>
                  </a:lnTo>
                  <a:lnTo>
                    <a:pt x="189" y="468"/>
                  </a:lnTo>
                  <a:lnTo>
                    <a:pt x="152" y="471"/>
                  </a:lnTo>
                  <a:lnTo>
                    <a:pt x="137" y="470"/>
                  </a:lnTo>
                  <a:lnTo>
                    <a:pt x="75" y="455"/>
                  </a:lnTo>
                  <a:lnTo>
                    <a:pt x="28" y="410"/>
                  </a:lnTo>
                  <a:lnTo>
                    <a:pt x="5" y="341"/>
                  </a:lnTo>
                  <a:lnTo>
                    <a:pt x="0" y="269"/>
                  </a:lnTo>
                  <a:lnTo>
                    <a:pt x="0" y="253"/>
                  </a:lnTo>
                  <a:lnTo>
                    <a:pt x="0" y="240"/>
                  </a:lnTo>
                  <a:lnTo>
                    <a:pt x="6" y="168"/>
                  </a:lnTo>
                  <a:lnTo>
                    <a:pt x="27" y="99"/>
                  </a:lnTo>
                  <a:lnTo>
                    <a:pt x="69" y="42"/>
                  </a:lnTo>
                  <a:lnTo>
                    <a:pt x="121" y="11"/>
                  </a:lnTo>
                  <a:lnTo>
                    <a:pt x="174" y="1"/>
                  </a:lnTo>
                  <a:lnTo>
                    <a:pt x="194" y="0"/>
                  </a:lnTo>
                  <a:close/>
                </a:path>
              </a:pathLst>
            </a:custGeom>
            <a:noFill/>
            <a:ln w="11112">
              <a:solidFill>
                <a:srgbClr val="ED7C3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 y="-536"/>
              <a:ext cx="9958" cy="10"/>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Прямоугольник 54"/>
          <p:cNvSpPr/>
          <p:nvPr/>
        </p:nvSpPr>
        <p:spPr>
          <a:xfrm>
            <a:off x="5876908" y="4768850"/>
            <a:ext cx="1452880" cy="337185"/>
          </a:xfrm>
          <a:prstGeom prst="rect">
            <a:avLst/>
          </a:prstGeom>
        </p:spPr>
        <p:txBody>
          <a:bodyPr wrap="none">
            <a:spAutoFit/>
          </a:bodyPr>
          <a:lstStyle/>
          <a:p>
            <a:pPr algn="ctr"/>
            <a:r>
              <a:rPr lang="en-US" altLang="en-US" sz="1600" b="1" dirty="0" smtClean="0">
                <a:solidFill>
                  <a:schemeClr val="bg1"/>
                </a:solidFill>
              </a:rPr>
              <a:t>Шиелі ПМПК</a:t>
            </a:r>
            <a:endParaRPr lang="en-US" altLang="en-US" sz="1600" b="1" dirty="0" smtClean="0">
              <a:solidFill>
                <a:schemeClr val="bg1"/>
              </a:solidFill>
            </a:endParaRPr>
          </a:p>
        </p:txBody>
      </p:sp>
      <p:sp>
        <p:nvSpPr>
          <p:cNvPr id="56" name="Прямоугольник 55"/>
          <p:cNvSpPr/>
          <p:nvPr/>
        </p:nvSpPr>
        <p:spPr>
          <a:xfrm>
            <a:off x="2025015" y="5657850"/>
            <a:ext cx="1584960" cy="337185"/>
          </a:xfrm>
          <a:prstGeom prst="rect">
            <a:avLst/>
          </a:prstGeom>
        </p:spPr>
        <p:txBody>
          <a:bodyPr wrap="square">
            <a:spAutoFit/>
          </a:bodyPr>
          <a:lstStyle/>
          <a:p>
            <a:pPr algn="ctr"/>
            <a:r>
              <a:rPr lang="en-US" altLang="en-US" sz="1600" b="1" dirty="0" smtClean="0">
                <a:solidFill>
                  <a:schemeClr val="bg1"/>
                </a:solidFill>
              </a:rPr>
              <a:t>Жалағаш </a:t>
            </a:r>
            <a:r>
              <a:rPr lang="en-US" sz="1600" b="1" dirty="0" smtClean="0">
                <a:solidFill>
                  <a:schemeClr val="bg1"/>
                </a:solidFill>
              </a:rPr>
              <a:t>ПМП</a:t>
            </a:r>
            <a:r>
              <a:rPr lang="en-US" altLang="en-US" sz="1600" b="1" dirty="0" smtClean="0">
                <a:solidFill>
                  <a:schemeClr val="bg1"/>
                </a:solidFill>
              </a:rPr>
              <a:t>К</a:t>
            </a:r>
            <a:endParaRPr lang="en-US" altLang="en-US" sz="1600" b="1" dirty="0" smtClean="0">
              <a:solidFill>
                <a:schemeClr val="bg1"/>
              </a:solidFill>
            </a:endParaRPr>
          </a:p>
        </p:txBody>
      </p:sp>
      <p:sp>
        <p:nvSpPr>
          <p:cNvPr id="57" name="Прямоугольник 56"/>
          <p:cNvSpPr/>
          <p:nvPr/>
        </p:nvSpPr>
        <p:spPr>
          <a:xfrm>
            <a:off x="3923648" y="5612130"/>
            <a:ext cx="1282700" cy="306705"/>
          </a:xfrm>
          <a:prstGeom prst="rect">
            <a:avLst/>
          </a:prstGeom>
        </p:spPr>
        <p:txBody>
          <a:bodyPr wrap="none">
            <a:spAutoFit/>
          </a:bodyPr>
          <a:lstStyle/>
          <a:p>
            <a:pPr algn="ctr"/>
            <a:r>
              <a:rPr lang="en-US" altLang="en-US" sz="1400" b="1" dirty="0" smtClean="0">
                <a:solidFill>
                  <a:schemeClr val="bg1"/>
                </a:solidFill>
              </a:rPr>
              <a:t>Қазалы </a:t>
            </a:r>
            <a:r>
              <a:rPr lang="en-US" sz="1400" b="1" dirty="0" smtClean="0">
                <a:solidFill>
                  <a:schemeClr val="bg1"/>
                </a:solidFill>
              </a:rPr>
              <a:t>ПМП</a:t>
            </a:r>
            <a:r>
              <a:rPr lang="en-US" altLang="en-US" sz="1400" b="1" dirty="0" smtClean="0">
                <a:solidFill>
                  <a:schemeClr val="bg1"/>
                </a:solidFill>
              </a:rPr>
              <a:t>К</a:t>
            </a:r>
            <a:endParaRPr lang="en-US" altLang="en-US" sz="1400" b="1" dirty="0" smtClean="0">
              <a:solidFill>
                <a:schemeClr val="bg1"/>
              </a:solidFill>
            </a:endParaRPr>
          </a:p>
        </p:txBody>
      </p:sp>
      <p:sp>
        <p:nvSpPr>
          <p:cNvPr id="58" name="Прямоугольник 57"/>
          <p:cNvSpPr/>
          <p:nvPr/>
        </p:nvSpPr>
        <p:spPr>
          <a:xfrm>
            <a:off x="5940726" y="5595620"/>
            <a:ext cx="1257935" cy="521970"/>
          </a:xfrm>
          <a:prstGeom prst="rect">
            <a:avLst/>
          </a:prstGeom>
        </p:spPr>
        <p:txBody>
          <a:bodyPr wrap="none">
            <a:spAutoFit/>
          </a:bodyPr>
          <a:lstStyle/>
          <a:p>
            <a:pPr algn="ctr"/>
            <a:r>
              <a:rPr lang="en-US" altLang="en-US" sz="1400" b="1" dirty="0" smtClean="0">
                <a:solidFill>
                  <a:srgbClr val="FFFF00"/>
                </a:solidFill>
              </a:rPr>
              <a:t>№ 3 қалалық </a:t>
            </a:r>
            <a:endParaRPr lang="en-US" altLang="en-US" sz="1400" b="1" dirty="0" smtClean="0">
              <a:solidFill>
                <a:srgbClr val="FFFF00"/>
              </a:solidFill>
            </a:endParaRPr>
          </a:p>
          <a:p>
            <a:pPr algn="ctr"/>
            <a:r>
              <a:rPr lang="en-US" sz="1400" b="1" dirty="0" smtClean="0">
                <a:solidFill>
                  <a:srgbClr val="FFFF00"/>
                </a:solidFill>
              </a:rPr>
              <a:t>ПМП</a:t>
            </a:r>
            <a:r>
              <a:rPr lang="en-US" altLang="en-US" sz="1400" b="1" dirty="0" smtClean="0">
                <a:solidFill>
                  <a:srgbClr val="FFFF00"/>
                </a:solidFill>
              </a:rPr>
              <a:t>К</a:t>
            </a:r>
            <a:endParaRPr lang="en-US" altLang="en-US" sz="1400" b="1" dirty="0" smtClean="0">
              <a:solidFill>
                <a:srgbClr val="FFFF00"/>
              </a:solidFill>
            </a:endParaRPr>
          </a:p>
        </p:txBody>
      </p:sp>
      <p:pic>
        <p:nvPicPr>
          <p:cNvPr id="6" name="Рисунок 5"/>
          <p:cNvPicPr>
            <a:picLocks noChangeAspect="1"/>
          </p:cNvPicPr>
          <p:nvPr/>
        </p:nvPicPr>
        <p:blipFill rotWithShape="1">
          <a:blip r:embed="rId9"/>
          <a:srcRect l="1" t="1412" r="379"/>
          <a:stretch>
            <a:fillRect/>
          </a:stretch>
        </p:blipFill>
        <p:spPr>
          <a:xfrm>
            <a:off x="539750" y="1844675"/>
            <a:ext cx="7801610" cy="1972945"/>
          </a:xfrm>
          <a:prstGeom prst="rect">
            <a:avLst/>
          </a:prstGeom>
          <a:noFill/>
          <a:ln>
            <a:noFill/>
          </a:ln>
        </p:spPr>
      </p:pic>
      <p:sp>
        <p:nvSpPr>
          <p:cNvPr id="5" name="Прямоугольник 4"/>
          <p:cNvSpPr/>
          <p:nvPr/>
        </p:nvSpPr>
        <p:spPr>
          <a:xfrm>
            <a:off x="-36195" y="908685"/>
            <a:ext cx="933005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ru-RU" sz="16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Қызылорда облысы</a:t>
            </a:r>
            <a:r>
              <a:rPr lang="ru-RU"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16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бойынша</a:t>
            </a:r>
            <a:r>
              <a:rPr lang="en-US"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0-18 жас </a:t>
            </a:r>
            <a:r>
              <a:rPr lang="en-US" sz="16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аралығындағы</a:t>
            </a:r>
            <a:r>
              <a:rPr lang="en-US"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r>
              <a:rPr lang="en-US" altLang="en-US" sz="1600"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24</a:t>
            </a:r>
            <a:r>
              <a:rPr lang="en-US" altLang="en-US" sz="1600"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496</a:t>
            </a:r>
            <a:r>
              <a:rPr lang="en-US" sz="1600"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балаға</a:t>
            </a:r>
            <a:r>
              <a:rPr lang="en-US" altLang="en-US"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 </a:t>
            </a:r>
            <a:r>
              <a:rPr lang="en-US" altLang="en-US"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ПМПК </a:t>
            </a:r>
            <a:r>
              <a:rPr lang="en-US" sz="1600" dirty="0" err="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қызмет</a:t>
            </a:r>
            <a:r>
              <a:rPr lang="en-US"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көрсетеді</a:t>
            </a:r>
            <a:r>
              <a:rPr lang="ru-RU"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ru-RU" sz="16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Овал 13"/>
          <p:cNvSpPr/>
          <p:nvPr/>
        </p:nvSpPr>
        <p:spPr>
          <a:xfrm>
            <a:off x="3021965" y="3043555"/>
            <a:ext cx="432435" cy="330835"/>
          </a:xfrm>
          <a:prstGeom prst="ellipse">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US" dirty="0">
              <a:solidFill>
                <a:schemeClr val="tx1"/>
              </a:solidFill>
            </a:endParaRPr>
          </a:p>
        </p:txBody>
      </p:sp>
      <p:sp>
        <p:nvSpPr>
          <p:cNvPr id="8" name="Овал 7"/>
          <p:cNvSpPr/>
          <p:nvPr/>
        </p:nvSpPr>
        <p:spPr>
          <a:xfrm>
            <a:off x="4875530" y="3112770"/>
            <a:ext cx="432435" cy="296545"/>
          </a:xfrm>
          <a:prstGeom prst="ellipse">
            <a:avLst/>
          </a:prstGeom>
          <a:blipFill>
            <a:blip r:embed="rId10"/>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r>
              <a:rPr lang="en-US" dirty="0"/>
              <a:t>1</a:t>
            </a:r>
            <a:endParaRPr lang="en-US" dirty="0"/>
          </a:p>
        </p:txBody>
      </p:sp>
      <p:sp>
        <p:nvSpPr>
          <p:cNvPr id="2" name="Овал 1"/>
          <p:cNvSpPr/>
          <p:nvPr/>
        </p:nvSpPr>
        <p:spPr>
          <a:xfrm>
            <a:off x="6948170" y="3267075"/>
            <a:ext cx="381635" cy="328295"/>
          </a:xfrm>
          <a:prstGeom prst="ellipse">
            <a:avLst/>
          </a:prstGeom>
          <a:blipFill>
            <a:blip r:embed="rId10"/>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r>
              <a:rPr lang="en-US" dirty="0"/>
              <a:t>1</a:t>
            </a:r>
            <a:endParaRPr lang="en-US" dirty="0"/>
          </a:p>
        </p:txBody>
      </p:sp>
      <p:sp>
        <p:nvSpPr>
          <p:cNvPr id="3" name="Овал 2"/>
          <p:cNvSpPr/>
          <p:nvPr/>
        </p:nvSpPr>
        <p:spPr>
          <a:xfrm>
            <a:off x="6516370" y="2938780"/>
            <a:ext cx="381635" cy="328295"/>
          </a:xfrm>
          <a:prstGeom prst="ellipse">
            <a:avLst/>
          </a:prstGeom>
          <a:blipFill>
            <a:blip r:embed="rId10"/>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r>
              <a:rPr lang="en-US" altLang="en-US" dirty="0"/>
              <a:t>2</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1331278" y="188595"/>
            <a:ext cx="7101205" cy="645160"/>
          </a:xfrm>
          <a:prstGeom prst="rect">
            <a:avLst/>
          </a:prstGeom>
          <a:noFill/>
        </p:spPr>
        <p:txBody>
          <a:bodyPr wrap="none" rtlCol="0">
            <a:spAutoFit/>
          </a:bodyPr>
          <a:lstStyle/>
          <a:p>
            <a:pPr marL="0" lvl="0" indent="0" algn="ctr" defTabSz="457200">
              <a:spcBef>
                <a:spcPts val="0"/>
              </a:spcBef>
              <a:buClrTx/>
              <a:buSzTx/>
              <a:buNone/>
            </a:pPr>
            <a:r>
              <a:rPr lang="en-US" altLang="en-US" b="1" dirty="0" smtClean="0">
                <a:solidFill>
                  <a:schemeClr val="bg1"/>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sym typeface="+mn-ea"/>
              </a:rPr>
              <a:t>Е</a:t>
            </a:r>
            <a:r>
              <a:rPr lang="en-US" b="1" dirty="0" smtClean="0">
                <a:solidFill>
                  <a:schemeClr val="bg1"/>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sym typeface="+mn-ea"/>
              </a:rPr>
              <a:t>рекше білім беру қажеттіліктері бар балаларға қызмет көрсетуді </a:t>
            </a:r>
            <a:endParaRPr lang="en-US" b="1" dirty="0" smtClean="0">
              <a:solidFill>
                <a:schemeClr val="bg1"/>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sym typeface="+mn-ea"/>
            </a:endParaRPr>
          </a:p>
          <a:p>
            <a:pPr marL="0" lvl="0" indent="0" algn="ctr" defTabSz="457200">
              <a:spcBef>
                <a:spcPts val="0"/>
              </a:spcBef>
              <a:buClrTx/>
              <a:buSzTx/>
              <a:buNone/>
            </a:pPr>
            <a:r>
              <a:rPr lang="en-US" b="1" dirty="0" smtClean="0">
                <a:solidFill>
                  <a:schemeClr val="bg1"/>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sym typeface="+mn-ea"/>
              </a:rPr>
              <a:t>үйлестіру бойынша ПМПК қызметі</a:t>
            </a:r>
            <a:endParaRPr lang="en-US" altLang="en-US" b="1" dirty="0" smtClean="0">
              <a:solidFill>
                <a:schemeClr val="bg1"/>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sym typeface="+mn-ea"/>
            </a:endParaRPr>
          </a:p>
        </p:txBody>
      </p:sp>
      <p:sp>
        <p:nvSpPr>
          <p:cNvPr id="17" name="Скругленный прямоугольник 16"/>
          <p:cNvSpPr/>
          <p:nvPr/>
        </p:nvSpPr>
        <p:spPr>
          <a:xfrm>
            <a:off x="2124075" y="4725035"/>
            <a:ext cx="5814060" cy="491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2060"/>
                </a:solidFill>
                <a:latin typeface="Times New Roman" panose="02020603050405020304" pitchFamily="18" charset="0"/>
                <a:cs typeface="Times New Roman" panose="02020603050405020304" pitchFamily="18" charset="0"/>
                <a:sym typeface="+mn-ea"/>
              </a:rPr>
              <a:t> білім беру ұйымдарының   </a:t>
            </a:r>
            <a:r>
              <a:rPr lang="en-US" dirty="0">
                <a:solidFill>
                  <a:srgbClr val="002060"/>
                </a:solidFill>
                <a:latin typeface="Times New Roman" panose="02020603050405020304" pitchFamily="18" charset="0"/>
                <a:cs typeface="Times New Roman" panose="02020603050405020304" pitchFamily="18" charset="0"/>
                <a:sym typeface="+mn-ea"/>
              </a:rPr>
              <a:t>арнаулы психологиялық-педагогикалық қолдауға </a:t>
            </a:r>
            <a:r>
              <a:rPr lang="en-US" dirty="0" smtClean="0">
                <a:solidFill>
                  <a:srgbClr val="002060"/>
                </a:solidFill>
                <a:latin typeface="Times New Roman" panose="02020603050405020304" pitchFamily="18" charset="0"/>
                <a:cs typeface="Times New Roman" panose="02020603050405020304" pitchFamily="18" charset="0"/>
                <a:sym typeface="+mn-ea"/>
              </a:rPr>
              <a:t>жіберу</a:t>
            </a:r>
            <a:r>
              <a:rPr lang="en-US" altLang="en-US" dirty="0" smtClean="0">
                <a:solidFill>
                  <a:srgbClr val="002060"/>
                </a:solidFill>
                <a:latin typeface="Times New Roman" panose="02020603050405020304" pitchFamily="18" charset="0"/>
                <a:cs typeface="Times New Roman" panose="02020603050405020304" pitchFamily="18" charset="0"/>
                <a:sym typeface="+mn-ea"/>
              </a:rPr>
              <a:t>.</a:t>
            </a:r>
            <a:endParaRPr lang="en-US" altLang="en-US" b="1" i="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sp>
        <p:nvSpPr>
          <p:cNvPr id="10" name="Скругленный прямоугольник 9"/>
          <p:cNvSpPr/>
          <p:nvPr/>
        </p:nvSpPr>
        <p:spPr>
          <a:xfrm>
            <a:off x="2124075" y="4004945"/>
            <a:ext cx="5814060" cy="491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sym typeface="+mn-ea"/>
              </a:rPr>
              <a:t> білім беру </a:t>
            </a:r>
            <a:r>
              <a:rPr lang="en-US" dirty="0" smtClean="0">
                <a:solidFill>
                  <a:srgbClr val="002060"/>
                </a:solidFill>
                <a:latin typeface="Times New Roman" panose="02020603050405020304" pitchFamily="18" charset="0"/>
                <a:cs typeface="Times New Roman" panose="02020603050405020304" pitchFamily="18" charset="0"/>
                <a:sym typeface="+mn-ea"/>
              </a:rPr>
              <a:t>бағдарламасының түрін </a:t>
            </a:r>
            <a:r>
              <a:rPr lang="en-US" dirty="0">
                <a:solidFill>
                  <a:srgbClr val="002060"/>
                </a:solidFill>
                <a:latin typeface="Times New Roman" panose="02020603050405020304" pitchFamily="18" charset="0"/>
                <a:cs typeface="Times New Roman" panose="02020603050405020304" pitchFamily="18" charset="0"/>
                <a:sym typeface="+mn-ea"/>
              </a:rPr>
              <a:t>айқындау</a:t>
            </a:r>
            <a:r>
              <a:rPr lang="en-US" altLang="en-US" dirty="0">
                <a:solidFill>
                  <a:srgbClr val="002060"/>
                </a:solidFill>
                <a:latin typeface="Times New Roman" panose="02020603050405020304" pitchFamily="18" charset="0"/>
                <a:cs typeface="Times New Roman" panose="02020603050405020304" pitchFamily="18" charset="0"/>
                <a:sym typeface="+mn-ea"/>
              </a:rPr>
              <a:t>;</a:t>
            </a:r>
            <a:endParaRPr lang="en-US" dirty="0">
              <a:solidFill>
                <a:srgbClr val="002060"/>
              </a:solidFill>
              <a:latin typeface="Times New Roman" panose="02020603050405020304" pitchFamily="18" charset="0"/>
              <a:cs typeface="Times New Roman" panose="02020603050405020304" pitchFamily="18" charset="0"/>
              <a:sym typeface="+mn-ea"/>
            </a:endParaRPr>
          </a:p>
          <a:p>
            <a:pPr algn="ctr"/>
            <a:endParaRPr lang="en-US" b="1" i="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sp>
        <p:nvSpPr>
          <p:cNvPr id="11" name="Скругленный прямоугольник 10"/>
          <p:cNvSpPr/>
          <p:nvPr/>
        </p:nvSpPr>
        <p:spPr>
          <a:xfrm>
            <a:off x="2124075" y="3154045"/>
            <a:ext cx="5814060" cy="491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 </a:t>
            </a:r>
            <a:r>
              <a:rPr lang="en-US" dirty="0">
                <a:solidFill>
                  <a:srgbClr val="002060"/>
                </a:solidFill>
                <a:latin typeface="Times New Roman" panose="02020603050405020304" pitchFamily="18" charset="0"/>
                <a:cs typeface="Times New Roman" panose="02020603050405020304" pitchFamily="18" charset="0"/>
                <a:sym typeface="+mn-ea"/>
              </a:rPr>
              <a:t>білім алу үшін арнаулы жағдайларды бағалау</a:t>
            </a:r>
            <a:r>
              <a:rPr lang="en-US" altLang="en-US" dirty="0">
                <a:solidFill>
                  <a:srgbClr val="002060"/>
                </a:solidFill>
                <a:latin typeface="Times New Roman" panose="02020603050405020304" pitchFamily="18" charset="0"/>
                <a:cs typeface="Times New Roman" panose="02020603050405020304" pitchFamily="18" charset="0"/>
                <a:sym typeface="+mn-ea"/>
              </a:rPr>
              <a:t>;</a:t>
            </a:r>
            <a:endParaRPr lang="en-US" altLang="en-US" dirty="0">
              <a:solidFill>
                <a:srgbClr val="002060"/>
              </a:solidFill>
              <a:latin typeface="Times New Roman" panose="02020603050405020304" pitchFamily="18" charset="0"/>
              <a:cs typeface="Times New Roman" panose="02020603050405020304" pitchFamily="18" charset="0"/>
              <a:sym typeface="+mn-ea"/>
            </a:endParaRPr>
          </a:p>
          <a:p>
            <a:pPr algn="ctr"/>
            <a:endParaRPr lang="en-US" altLang="en-US" b="1" i="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sp>
        <p:nvSpPr>
          <p:cNvPr id="12" name="Скругленный прямоугольник 11"/>
          <p:cNvSpPr/>
          <p:nvPr/>
        </p:nvSpPr>
        <p:spPr>
          <a:xfrm>
            <a:off x="2124075" y="2320290"/>
            <a:ext cx="5814060" cy="491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 </a:t>
            </a:r>
            <a:endParaRPr lang="en-US" altLang="en-US" dirty="0" smtClean="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dirty="0" err="1" smtClean="0">
                <a:solidFill>
                  <a:srgbClr val="002060"/>
                </a:solidFill>
                <a:latin typeface="Times New Roman" panose="02020603050405020304" pitchFamily="18" charset="0"/>
                <a:cs typeface="Times New Roman" panose="02020603050405020304" pitchFamily="18" charset="0"/>
                <a:sym typeface="+mn-ea"/>
              </a:rPr>
              <a:t>б</a:t>
            </a:r>
            <a:r>
              <a:rPr lang="en-US" dirty="0" err="1" smtClean="0">
                <a:solidFill>
                  <a:srgbClr val="002060"/>
                </a:solidFill>
                <a:latin typeface="Times New Roman" panose="02020603050405020304" pitchFamily="18" charset="0"/>
                <a:cs typeface="Times New Roman" panose="02020603050405020304" pitchFamily="18" charset="0"/>
                <a:sym typeface="+mn-ea"/>
              </a:rPr>
              <a:t>алалардың</a:t>
            </a:r>
            <a:r>
              <a:rPr lang="en-US" dirty="0" smtClean="0">
                <a:solidFill>
                  <a:srgbClr val="002060"/>
                </a:solidFill>
                <a:latin typeface="Times New Roman" panose="02020603050405020304" pitchFamily="18" charset="0"/>
                <a:cs typeface="Times New Roman" panose="02020603050405020304" pitchFamily="18" charset="0"/>
                <a:sym typeface="+mn-ea"/>
              </a:rPr>
              <a:t> ерекше білім беру қажеттіліктерін  анықтау</a:t>
            </a:r>
            <a:r>
              <a:rPr lang="en-US" altLang="en-US" dirty="0" smtClean="0">
                <a:solidFill>
                  <a:srgbClr val="002060"/>
                </a:solidFill>
                <a:latin typeface="Times New Roman" panose="02020603050405020304" pitchFamily="18" charset="0"/>
                <a:cs typeface="Times New Roman" panose="02020603050405020304" pitchFamily="18" charset="0"/>
                <a:sym typeface="+mn-ea"/>
              </a:rPr>
              <a:t>;</a:t>
            </a:r>
            <a:endParaRPr lang="en-US" altLang="en-US" dirty="0" smtClean="0">
              <a:solidFill>
                <a:srgbClr val="002060"/>
              </a:solidFill>
              <a:latin typeface="Times New Roman" panose="02020603050405020304" pitchFamily="18" charset="0"/>
              <a:cs typeface="Times New Roman" panose="02020603050405020304" pitchFamily="18" charset="0"/>
              <a:sym typeface="+mn-ea"/>
            </a:endParaRPr>
          </a:p>
          <a:p>
            <a:pPr algn="ctr"/>
            <a:endParaRPr lang="en-US" altLang="en-US" b="1" i="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cxnSp>
        <p:nvCxnSpPr>
          <p:cNvPr id="23" name="Прямая со стрелкой 22"/>
          <p:cNvCxnSpPr/>
          <p:nvPr/>
        </p:nvCxnSpPr>
        <p:spPr>
          <a:xfrm>
            <a:off x="1684020" y="4212590"/>
            <a:ext cx="419100" cy="2159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24" name="Прямая со стрелкой 23"/>
          <p:cNvCxnSpPr/>
          <p:nvPr/>
        </p:nvCxnSpPr>
        <p:spPr>
          <a:xfrm>
            <a:off x="1691640" y="4940935"/>
            <a:ext cx="433705" cy="1333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25" name="Прямое соединение 24"/>
          <p:cNvCxnSpPr/>
          <p:nvPr/>
        </p:nvCxnSpPr>
        <p:spPr>
          <a:xfrm>
            <a:off x="1691640" y="2564765"/>
            <a:ext cx="0" cy="237617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cxnSp>
        <p:nvCxnSpPr>
          <p:cNvPr id="26" name="Прямая со стрелкой 25"/>
          <p:cNvCxnSpPr/>
          <p:nvPr/>
        </p:nvCxnSpPr>
        <p:spPr>
          <a:xfrm>
            <a:off x="1691640" y="3426460"/>
            <a:ext cx="432435" cy="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27" name="Скругленный прямоугольник 26"/>
          <p:cNvSpPr/>
          <p:nvPr/>
        </p:nvSpPr>
        <p:spPr>
          <a:xfrm>
            <a:off x="220980" y="2953385"/>
            <a:ext cx="1110615" cy="13671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 ПМПК</a:t>
            </a:r>
            <a:endParaRPr lang="en-US" altLang="en-US" b="1" i="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cxnSp>
        <p:nvCxnSpPr>
          <p:cNvPr id="28" name="Прямая со стрелкой 27"/>
          <p:cNvCxnSpPr>
            <a:endCxn id="12" idx="1"/>
          </p:cNvCxnSpPr>
          <p:nvPr/>
        </p:nvCxnSpPr>
        <p:spPr>
          <a:xfrm>
            <a:off x="1691640" y="2564765"/>
            <a:ext cx="432435" cy="127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29" name="Прямое соединение 28"/>
          <p:cNvCxnSpPr>
            <a:stCxn id="27" idx="3"/>
          </p:cNvCxnSpPr>
          <p:nvPr/>
        </p:nvCxnSpPr>
        <p:spPr>
          <a:xfrm>
            <a:off x="1331595" y="3637280"/>
            <a:ext cx="360045" cy="762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1618298" y="188595"/>
            <a:ext cx="6527165" cy="368300"/>
          </a:xfrm>
          <a:prstGeom prst="rect">
            <a:avLst/>
          </a:prstGeom>
          <a:noFill/>
        </p:spPr>
        <p:txBody>
          <a:bodyPr wrap="none" rtlCol="0">
            <a:spAutoFit/>
          </a:bodyPr>
          <a:lstStyle/>
          <a:p>
            <a:pPr marL="0" lvl="0" indent="0" algn="ctr" defTabSz="457200">
              <a:spcBef>
                <a:spcPts val="0"/>
              </a:spcBef>
              <a:buClrTx/>
              <a:buSzTx/>
              <a:buNone/>
            </a:pPr>
            <a:r>
              <a:rPr lang="en-US" altLang="en-US" dirty="0" smtClean="0">
                <a:solidFill>
                  <a:schemeClr val="bg1"/>
                </a:solidFill>
                <a:latin typeface="Times New Roman" panose="02020603050405020304" pitchFamily="18" charset="0"/>
                <a:cs typeface="Times New Roman" panose="02020603050405020304" pitchFamily="18" charset="0"/>
                <a:sym typeface="+mn-ea"/>
              </a:rPr>
              <a:t>ПМПК ұйымдарының б</a:t>
            </a:r>
            <a:r>
              <a:rPr lang="en-US" dirty="0" smtClean="0">
                <a:solidFill>
                  <a:schemeClr val="bg1"/>
                </a:solidFill>
                <a:latin typeface="Times New Roman" panose="02020603050405020304" pitchFamily="18" charset="0"/>
                <a:cs typeface="Times New Roman" panose="02020603050405020304" pitchFamily="18" charset="0"/>
                <a:sym typeface="+mn-ea"/>
              </a:rPr>
              <a:t>ілім беру ұйымдары</a:t>
            </a:r>
            <a:r>
              <a:rPr lang="en-US" altLang="en-US" dirty="0" smtClean="0">
                <a:solidFill>
                  <a:schemeClr val="bg1"/>
                </a:solidFill>
                <a:latin typeface="Times New Roman" panose="02020603050405020304" pitchFamily="18" charset="0"/>
                <a:cs typeface="Times New Roman" panose="02020603050405020304" pitchFamily="18" charset="0"/>
                <a:sym typeface="+mn-ea"/>
              </a:rPr>
              <a:t>мен</a:t>
            </a:r>
            <a:r>
              <a:rPr lang="en-US" dirty="0" smtClean="0">
                <a:solidFill>
                  <a:schemeClr val="bg1"/>
                </a:solidFill>
                <a:latin typeface="Times New Roman" panose="02020603050405020304" pitchFamily="18" charset="0"/>
                <a:cs typeface="Times New Roman" panose="02020603050405020304" pitchFamily="18" charset="0"/>
                <a:sym typeface="+mn-ea"/>
              </a:rPr>
              <a:t> өзара іс-қимылы</a:t>
            </a:r>
            <a:endParaRPr lang="en-US" altLang="en-US" b="1" dirty="0" smtClean="0">
              <a:solidFill>
                <a:schemeClr val="bg1"/>
              </a:solid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sym typeface="+mn-ea"/>
            </a:endParaRPr>
          </a:p>
        </p:txBody>
      </p:sp>
      <p:sp>
        <p:nvSpPr>
          <p:cNvPr id="17" name="Скругленный прямоугольник 16"/>
          <p:cNvSpPr/>
          <p:nvPr/>
        </p:nvSpPr>
        <p:spPr>
          <a:xfrm>
            <a:off x="905510" y="5024755"/>
            <a:ext cx="2226310" cy="1267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Психологиялық-педагогикалық түзету кабинеттері</a:t>
            </a:r>
            <a:endParaRPr lang="en-US" altLang="en-US" dirty="0" smtClean="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sz="2000" b="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rPr>
              <a:t>9</a:t>
            </a:r>
            <a:endParaRPr lang="en-US" altLang="en-US" sz="2000" b="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sp>
        <p:nvSpPr>
          <p:cNvPr id="10" name="Скругленный прямоугольник 9"/>
          <p:cNvSpPr/>
          <p:nvPr/>
        </p:nvSpPr>
        <p:spPr>
          <a:xfrm>
            <a:off x="5969000" y="2206625"/>
            <a:ext cx="2061845" cy="1225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sym typeface="+mn-ea"/>
              </a:rPr>
              <a:t> </a:t>
            </a:r>
            <a:r>
              <a:rPr lang="en-US" altLang="en-US" dirty="0">
                <a:solidFill>
                  <a:srgbClr val="002060"/>
                </a:solidFill>
                <a:latin typeface="Times New Roman" panose="02020603050405020304" pitchFamily="18" charset="0"/>
                <a:cs typeface="Times New Roman" panose="02020603050405020304" pitchFamily="18" charset="0"/>
                <a:sym typeface="+mn-ea"/>
              </a:rPr>
              <a:t>Арнайы, түзету мектеп-интернаттары</a:t>
            </a:r>
            <a:endParaRPr lang="en-US" altLang="en-US" dirty="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b="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rPr>
              <a:t>3</a:t>
            </a:r>
            <a:endParaRPr lang="en-US"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11" name="Скругленный прямоугольник 10"/>
          <p:cNvSpPr/>
          <p:nvPr/>
        </p:nvSpPr>
        <p:spPr>
          <a:xfrm>
            <a:off x="3505200" y="1541145"/>
            <a:ext cx="1803400" cy="1179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 </a:t>
            </a:r>
            <a:r>
              <a:rPr lang="en-US" altLang="en-US" dirty="0">
                <a:solidFill>
                  <a:srgbClr val="002060"/>
                </a:solidFill>
                <a:latin typeface="Times New Roman" panose="02020603050405020304" pitchFamily="18" charset="0"/>
                <a:cs typeface="Times New Roman" panose="02020603050405020304" pitchFamily="18" charset="0"/>
                <a:sym typeface="+mn-ea"/>
              </a:rPr>
              <a:t>Орта білім беру ұйымдары</a:t>
            </a:r>
            <a:endParaRPr lang="en-US" altLang="en-US" dirty="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b="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rPr>
              <a:t>322</a:t>
            </a:r>
            <a:endParaRPr lang="en-US" altLang="en-US" b="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sp>
        <p:nvSpPr>
          <p:cNvPr id="12" name="Скругленный прямоугольник 11"/>
          <p:cNvSpPr/>
          <p:nvPr/>
        </p:nvSpPr>
        <p:spPr>
          <a:xfrm>
            <a:off x="827405" y="2204720"/>
            <a:ext cx="2017395" cy="13163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 Мектепке дейінгі білім беру ұйымдары</a:t>
            </a:r>
            <a:endParaRPr lang="en-US" altLang="en-US" dirty="0" smtClean="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b="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rPr>
              <a:t>692</a:t>
            </a:r>
            <a:endParaRPr lang="en-US" altLang="en-US" b="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cxnSp>
        <p:nvCxnSpPr>
          <p:cNvPr id="23" name="Прямая со стрелкой 22"/>
          <p:cNvCxnSpPr>
            <a:stCxn id="27" idx="0"/>
            <a:endCxn id="11" idx="2"/>
          </p:cNvCxnSpPr>
          <p:nvPr/>
        </p:nvCxnSpPr>
        <p:spPr>
          <a:xfrm flipV="1">
            <a:off x="4394200" y="2720340"/>
            <a:ext cx="12700" cy="34861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24" name="Прямая со стрелкой 23"/>
          <p:cNvCxnSpPr>
            <a:stCxn id="27" idx="1"/>
          </p:cNvCxnSpPr>
          <p:nvPr/>
        </p:nvCxnSpPr>
        <p:spPr>
          <a:xfrm flipH="1" flipV="1">
            <a:off x="2844165" y="3213100"/>
            <a:ext cx="719455" cy="53975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26" name="Прямая со стрелкой 25"/>
          <p:cNvCxnSpPr>
            <a:stCxn id="27" idx="2"/>
            <a:endCxn id="2" idx="0"/>
          </p:cNvCxnSpPr>
          <p:nvPr/>
        </p:nvCxnSpPr>
        <p:spPr>
          <a:xfrm>
            <a:off x="4394200" y="4436110"/>
            <a:ext cx="635" cy="57721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27" name="Скругленный прямоугольник 26"/>
          <p:cNvSpPr/>
          <p:nvPr/>
        </p:nvSpPr>
        <p:spPr>
          <a:xfrm>
            <a:off x="3563620" y="3068955"/>
            <a:ext cx="1661160" cy="13671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2800"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6 </a:t>
            </a:r>
            <a:endParaRPr lang="en-US" altLang="en-US" dirty="0" smtClean="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ПМПК</a:t>
            </a:r>
            <a:endParaRPr lang="en-US" altLang="en-US" b="1" i="1" dirty="0" smtClean="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cxnSp>
        <p:nvCxnSpPr>
          <p:cNvPr id="28" name="Прямая со стрелкой 27"/>
          <p:cNvCxnSpPr/>
          <p:nvPr/>
        </p:nvCxnSpPr>
        <p:spPr>
          <a:xfrm flipH="1">
            <a:off x="2915920" y="4437380"/>
            <a:ext cx="864235" cy="575945"/>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2" name="Скругленный прямоугольник 1"/>
          <p:cNvSpPr/>
          <p:nvPr/>
        </p:nvSpPr>
        <p:spPr>
          <a:xfrm>
            <a:off x="3564255" y="5013325"/>
            <a:ext cx="1661160" cy="12020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 </a:t>
            </a:r>
            <a:r>
              <a:rPr lang="en-US" altLang="en-US" dirty="0">
                <a:solidFill>
                  <a:srgbClr val="002060"/>
                </a:solidFill>
                <a:latin typeface="Times New Roman" panose="02020603050405020304" pitchFamily="18" charset="0"/>
                <a:cs typeface="Times New Roman" panose="02020603050405020304" pitchFamily="18" charset="0"/>
                <a:sym typeface="+mn-ea"/>
              </a:rPr>
              <a:t>Оңалту орталықтары</a:t>
            </a:r>
            <a:endParaRPr lang="en-US" altLang="en-US" dirty="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sz="2400" b="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rPr>
              <a:t>3</a:t>
            </a:r>
            <a:endParaRPr lang="en-US" altLang="en-US" sz="2400" b="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sp>
        <p:nvSpPr>
          <p:cNvPr id="3" name="Скругленный прямоугольник 2"/>
          <p:cNvSpPr/>
          <p:nvPr/>
        </p:nvSpPr>
        <p:spPr>
          <a:xfrm>
            <a:off x="6040755" y="5013325"/>
            <a:ext cx="1991360" cy="1179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dirty="0" smtClean="0">
                <a:solidFill>
                  <a:srgbClr val="002060"/>
                </a:solidFill>
                <a:latin typeface="Times New Roman" panose="02020603050405020304" pitchFamily="18" charset="0"/>
                <a:cs typeface="Times New Roman" panose="02020603050405020304" pitchFamily="18" charset="0"/>
                <a:sym typeface="+mn-ea"/>
              </a:rPr>
              <a:t>Аутизмі бар балаларды қолдау орталығы</a:t>
            </a:r>
            <a:endParaRPr lang="en-US" altLang="en-US" dirty="0" smtClean="0">
              <a:solidFill>
                <a:srgbClr val="002060"/>
              </a:solidFill>
              <a:latin typeface="Times New Roman" panose="02020603050405020304" pitchFamily="18" charset="0"/>
              <a:cs typeface="Times New Roman" panose="02020603050405020304" pitchFamily="18" charset="0"/>
              <a:sym typeface="+mn-ea"/>
            </a:endParaRPr>
          </a:p>
          <a:p>
            <a:pPr algn="ctr"/>
            <a:r>
              <a:rPr lang="en-US" altLang="en-US" sz="2400" b="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rPr>
              <a:t>1</a:t>
            </a:r>
            <a:endParaRPr lang="en-US" altLang="en-US" sz="2400" b="1" dirty="0">
              <a:ln w="10541" cmpd="sng">
                <a:solidFill>
                  <a:schemeClr val="accent1">
                    <a:shade val="88000"/>
                    <a:satMod val="110000"/>
                  </a:schemeClr>
                </a:solidFill>
                <a:prstDash val="solid"/>
              </a:ln>
              <a:solidFill>
                <a:srgbClr val="002060"/>
              </a:solidFill>
              <a:latin typeface="Times New Roman" panose="02020603050405020304" pitchFamily="18" charset="0"/>
              <a:cs typeface="Times New Roman" panose="02020603050405020304" pitchFamily="18" charset="0"/>
              <a:sym typeface="+mn-ea"/>
            </a:endParaRPr>
          </a:p>
        </p:txBody>
      </p:sp>
      <p:cxnSp>
        <p:nvCxnSpPr>
          <p:cNvPr id="7" name="Прямая со стрелкой 6"/>
          <p:cNvCxnSpPr/>
          <p:nvPr/>
        </p:nvCxnSpPr>
        <p:spPr>
          <a:xfrm>
            <a:off x="4932045" y="4437380"/>
            <a:ext cx="1151890" cy="64770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cxnSp>
        <p:nvCxnSpPr>
          <p:cNvPr id="8" name="Прямая со стрелкой 7"/>
          <p:cNvCxnSpPr/>
          <p:nvPr/>
        </p:nvCxnSpPr>
        <p:spPr>
          <a:xfrm flipV="1">
            <a:off x="5224780" y="3213100"/>
            <a:ext cx="720090" cy="431800"/>
          </a:xfrm>
          <a:prstGeom prst="straightConnector1">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med" len="med"/>
          </a:ln>
        </p:spPr>
      </p:cxnSp>
      <p:sp>
        <p:nvSpPr>
          <p:cNvPr id="14" name="Текстовое поле 13"/>
          <p:cNvSpPr txBox="1"/>
          <p:nvPr/>
        </p:nvSpPr>
        <p:spPr>
          <a:xfrm>
            <a:off x="8335010" y="4391025"/>
            <a:ext cx="309880" cy="368300"/>
          </a:xfrm>
          <a:prstGeom prst="rect">
            <a:avLst/>
          </a:prstGeom>
          <a:noFill/>
        </p:spPr>
        <p:txBody>
          <a:bodyPr wrap="none" rtlCol="0">
            <a:spAutoFit/>
          </a:bodyPr>
          <a:lstStyle/>
          <a:p>
            <a:endParaRPr lang="ru-RU"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409700" y="0"/>
            <a:ext cx="7301230" cy="645160"/>
          </a:xfrm>
          <a:prstGeom prst="rect">
            <a:avLst/>
          </a:prstGeom>
          <a:noFill/>
        </p:spPr>
        <p:txBody>
          <a:bodyPr wrap="square" rtlCol="0" anchor="t">
            <a:spAutoFit/>
          </a:bodyPr>
          <a:lstStyle/>
          <a:p>
            <a:pPr algn="ctr"/>
            <a:r>
              <a:rPr lang="en-US" b="1" dirty="0">
                <a:solidFill>
                  <a:schemeClr val="bg1"/>
                </a:solidFill>
                <a:latin typeface="Times New Roman" panose="02020603050405020304" pitchFamily="18" charset="0"/>
                <a:cs typeface="Times New Roman" panose="02020603050405020304" pitchFamily="18" charset="0"/>
                <a:sym typeface="+mn-ea"/>
              </a:rPr>
              <a:t> ПМПК </a:t>
            </a:r>
            <a:r>
              <a:rPr lang="en-US" b="1" dirty="0" err="1">
                <a:solidFill>
                  <a:schemeClr val="bg1"/>
                </a:solidFill>
                <a:latin typeface="Times New Roman" panose="02020603050405020304" pitchFamily="18" charset="0"/>
                <a:cs typeface="Times New Roman" panose="02020603050405020304" pitchFamily="18" charset="0"/>
                <a:sym typeface="+mn-ea"/>
              </a:rPr>
              <a:t>бойынша</a:t>
            </a:r>
            <a:r>
              <a:rPr lang="en-US" b="1" dirty="0">
                <a:solidFill>
                  <a:schemeClr val="bg1"/>
                </a:solidFill>
                <a:latin typeface="Times New Roman" panose="02020603050405020304" pitchFamily="18" charset="0"/>
                <a:cs typeface="Times New Roman" panose="02020603050405020304" pitchFamily="18" charset="0"/>
                <a:sym typeface="+mn-ea"/>
              </a:rPr>
              <a:t> </a:t>
            </a:r>
            <a:r>
              <a:rPr lang="en-US" b="1" dirty="0" err="1" smtClean="0">
                <a:solidFill>
                  <a:schemeClr val="bg1"/>
                </a:solidFill>
                <a:latin typeface="Times New Roman" panose="02020603050405020304" pitchFamily="18" charset="0"/>
                <a:cs typeface="Times New Roman" panose="02020603050405020304" pitchFamily="18" charset="0"/>
                <a:sym typeface="+mn-ea"/>
              </a:rPr>
              <a:t>анықталған</a:t>
            </a:r>
            <a:r>
              <a:rPr lang="en-US" b="1" dirty="0" smtClean="0">
                <a:solidFill>
                  <a:schemeClr val="bg1"/>
                </a:solidFill>
                <a:latin typeface="Times New Roman" panose="02020603050405020304" pitchFamily="18" charset="0"/>
                <a:cs typeface="Times New Roman" panose="02020603050405020304" pitchFamily="18" charset="0"/>
                <a:sym typeface="+mn-ea"/>
              </a:rPr>
              <a:t> </a:t>
            </a:r>
            <a:r>
              <a:rPr lang="en-US" b="1" dirty="0">
                <a:solidFill>
                  <a:schemeClr val="bg1"/>
                </a:solidFill>
                <a:latin typeface="Times New Roman" panose="02020603050405020304" pitchFamily="18" charset="0"/>
                <a:cs typeface="Times New Roman" panose="02020603050405020304" pitchFamily="18" charset="0"/>
                <a:sym typeface="+mn-ea"/>
              </a:rPr>
              <a:t>ерекше білім</a:t>
            </a:r>
            <a:r>
              <a:rPr lang="en-US" altLang="en-US" b="1" dirty="0">
                <a:solidFill>
                  <a:schemeClr val="bg1"/>
                </a:solidFill>
                <a:latin typeface="Times New Roman" panose="02020603050405020304" pitchFamily="18" charset="0"/>
                <a:cs typeface="Times New Roman" panose="02020603050405020304" pitchFamily="18" charset="0"/>
                <a:sym typeface="+mn-ea"/>
              </a:rPr>
              <a:t> беру </a:t>
            </a:r>
            <a:r>
              <a:rPr lang="en-US" b="1" dirty="0">
                <a:solidFill>
                  <a:schemeClr val="bg1"/>
                </a:solidFill>
                <a:latin typeface="Times New Roman" panose="02020603050405020304" pitchFamily="18" charset="0"/>
                <a:cs typeface="Times New Roman" panose="02020603050405020304" pitchFamily="18" charset="0"/>
                <a:sym typeface="+mn-ea"/>
              </a:rPr>
              <a:t> қажет</a:t>
            </a:r>
            <a:r>
              <a:rPr lang="en-US" altLang="en-US" b="1" dirty="0">
                <a:solidFill>
                  <a:schemeClr val="bg1"/>
                </a:solidFill>
                <a:latin typeface="Times New Roman" panose="02020603050405020304" pitchFamily="18" charset="0"/>
                <a:cs typeface="Times New Roman" panose="02020603050405020304" pitchFamily="18" charset="0"/>
                <a:sym typeface="+mn-ea"/>
              </a:rPr>
              <a:t>тіліктері </a:t>
            </a:r>
            <a:r>
              <a:rPr lang="en-US" altLang="en-US" b="1" dirty="0" err="1">
                <a:solidFill>
                  <a:schemeClr val="bg1"/>
                </a:solidFill>
                <a:latin typeface="Times New Roman" panose="02020603050405020304" pitchFamily="18" charset="0"/>
                <a:cs typeface="Times New Roman" panose="02020603050405020304" pitchFamily="18" charset="0"/>
                <a:sym typeface="+mn-ea"/>
              </a:rPr>
              <a:t>бар</a:t>
            </a:r>
            <a:r>
              <a:rPr lang="en-US" b="1" dirty="0">
                <a:solidFill>
                  <a:schemeClr val="bg1"/>
                </a:solidFill>
                <a:latin typeface="Times New Roman" panose="02020603050405020304" pitchFamily="18" charset="0"/>
                <a:cs typeface="Times New Roman" panose="02020603050405020304" pitchFamily="18" charset="0"/>
                <a:sym typeface="+mn-ea"/>
              </a:rPr>
              <a:t> </a:t>
            </a:r>
            <a:r>
              <a:rPr lang="en-US" b="1" dirty="0" err="1" smtClean="0">
                <a:solidFill>
                  <a:schemeClr val="bg1"/>
                </a:solidFill>
                <a:latin typeface="Times New Roman" panose="02020603050405020304" pitchFamily="18" charset="0"/>
                <a:cs typeface="Times New Roman" panose="02020603050405020304" pitchFamily="18" charset="0"/>
                <a:sym typeface="+mn-ea"/>
              </a:rPr>
              <a:t>балалар</a:t>
            </a:r>
            <a:r>
              <a:rPr lang="en-US" b="1" dirty="0" smtClean="0">
                <a:solidFill>
                  <a:schemeClr val="bg1"/>
                </a:solidFill>
                <a:latin typeface="Times New Roman" panose="02020603050405020304" pitchFamily="18" charset="0"/>
                <a:cs typeface="Times New Roman" panose="02020603050405020304" pitchFamily="18" charset="0"/>
                <a:sym typeface="+mn-ea"/>
              </a:rPr>
              <a:t>дың инклюзивті білім берумен қамтылуы</a:t>
            </a:r>
            <a:endParaRPr lang="en-US" altLang="en-US" b="1" dirty="0">
              <a:solidFill>
                <a:schemeClr val="bg1"/>
              </a:solidFill>
              <a:latin typeface="Times New Roman" panose="02020603050405020304" pitchFamily="18" charset="0"/>
              <a:cs typeface="Times New Roman" panose="02020603050405020304" pitchFamily="18" charset="0"/>
              <a:sym typeface="+mn-ea"/>
            </a:endParaRPr>
          </a:p>
        </p:txBody>
      </p:sp>
      <p:graphicFrame>
        <p:nvGraphicFramePr>
          <p:cNvPr id="4" name="Таблица 3"/>
          <p:cNvGraphicFramePr>
            <a:graphicFrameLocks noGrp="1"/>
          </p:cNvGraphicFramePr>
          <p:nvPr/>
        </p:nvGraphicFramePr>
        <p:xfrm>
          <a:off x="395605" y="1926590"/>
          <a:ext cx="3264535" cy="3004185"/>
        </p:xfrm>
        <a:graphic>
          <a:graphicData uri="http://schemas.openxmlformats.org/drawingml/2006/table">
            <a:tbl>
              <a:tblPr firstRow="1" bandRow="1">
                <a:tableStyleId>{BDBED569-4797-4DF1-A0F4-6AAB3CD982D8}</a:tableStyleId>
              </a:tblPr>
              <a:tblGrid>
                <a:gridCol w="528955"/>
                <a:gridCol w="1457325"/>
                <a:gridCol w="1278255"/>
              </a:tblGrid>
              <a:tr h="777240">
                <a:tc>
                  <a:txBody>
                    <a:bodyPr/>
                    <a:lstStyle/>
                    <a:p>
                      <a:r>
                        <a:rPr lang="en-US" sz="1500" b="1" cap="none" spc="0" dirty="0">
                          <a:ln>
                            <a:noFill/>
                          </a:ln>
                          <a:solidFill>
                            <a:srgbClr val="002060"/>
                          </a:solidFill>
                          <a:effectLst/>
                          <a:latin typeface="Times New Roman" panose="02020603050405020304" pitchFamily="18" charset="0"/>
                          <a:cs typeface="Times New Roman" panose="02020603050405020304" pitchFamily="18" charset="0"/>
                        </a:rPr>
                        <a:t>р/с</a:t>
                      </a:r>
                      <a:endParaRPr lang="ru-RU"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tc>
                <a:tc>
                  <a:txBody>
                    <a:bodyPr/>
                    <a:lstStyle/>
                    <a:p>
                      <a:r>
                        <a:rPr lang="en-US" altLang="ru-RU" sz="1500" b="1" cap="none" spc="0" dirty="0">
                          <a:ln>
                            <a:noFill/>
                          </a:ln>
                          <a:solidFill>
                            <a:srgbClr val="002060"/>
                          </a:solidFill>
                          <a:effectLst/>
                          <a:latin typeface="Times New Roman" panose="02020603050405020304" pitchFamily="18" charset="0"/>
                          <a:cs typeface="Times New Roman" panose="02020603050405020304" pitchFamily="18" charset="0"/>
                        </a:rPr>
                        <a:t>Облыс бойынша </a:t>
                      </a:r>
                      <a:endParaRPr lang="en-US" altLang="ru-RU"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tc>
                <a:tc>
                  <a:txBody>
                    <a:bodyPr/>
                    <a:lstStyle/>
                    <a:p>
                      <a:pPr algn="ctr"/>
                      <a:r>
                        <a:rPr lang="en-US" sz="1500" b="1" cap="none" spc="0" dirty="0">
                          <a:ln>
                            <a:noFill/>
                          </a:ln>
                          <a:solidFill>
                            <a:srgbClr val="002060"/>
                          </a:solidFill>
                          <a:effectLst/>
                          <a:latin typeface="Times New Roman" panose="02020603050405020304" pitchFamily="18" charset="0"/>
                          <a:cs typeface="Times New Roman" panose="02020603050405020304" pitchFamily="18" charset="0"/>
                        </a:rPr>
                        <a:t>  </a:t>
                      </a:r>
                      <a:r>
                        <a:rPr lang="en-US" altLang="en-US" sz="1500" b="1" cap="none" spc="0" dirty="0">
                          <a:ln>
                            <a:noFill/>
                          </a:ln>
                          <a:solidFill>
                            <a:srgbClr val="002060"/>
                          </a:solidFill>
                          <a:effectLst/>
                          <a:latin typeface="Times New Roman" panose="02020603050405020304" pitchFamily="18" charset="0"/>
                          <a:cs typeface="Times New Roman" panose="02020603050405020304" pitchFamily="18" charset="0"/>
                        </a:rPr>
                        <a:t>2022-2023</a:t>
                      </a:r>
                      <a:r>
                        <a:rPr lang="en-US" sz="1500" b="1" cap="none" spc="0" dirty="0">
                          <a:ln>
                            <a:noFill/>
                          </a:ln>
                          <a:solidFill>
                            <a:srgbClr val="002060"/>
                          </a:solidFill>
                          <a:effectLst/>
                          <a:latin typeface="Times New Roman" panose="02020603050405020304" pitchFamily="18" charset="0"/>
                          <a:cs typeface="Times New Roman" panose="02020603050405020304" pitchFamily="18" charset="0"/>
                        </a:rPr>
                        <a:t>ж</a:t>
                      </a:r>
                      <a:r>
                        <a:rPr lang="en-US" altLang="en-US" sz="1500" b="1" cap="none" spc="0" dirty="0">
                          <a:ln>
                            <a:noFill/>
                          </a:ln>
                          <a:solidFill>
                            <a:srgbClr val="002060"/>
                          </a:solidFill>
                          <a:effectLst/>
                          <a:latin typeface="Times New Roman" panose="02020603050405020304" pitchFamily="18" charset="0"/>
                          <a:cs typeface="Times New Roman" panose="02020603050405020304" pitchFamily="18" charset="0"/>
                        </a:rPr>
                        <a:t>. </a:t>
                      </a:r>
                      <a:endParaRPr lang="en-US" altLang="en-US"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tc>
              </a:tr>
              <a:tr h="763905">
                <a:tc>
                  <a:txBody>
                    <a:bodyPr/>
                    <a:lstStyle/>
                    <a:p>
                      <a:r>
                        <a:rPr lang="en-US" sz="1500" b="1" cap="none" spc="0" dirty="0">
                          <a:ln>
                            <a:noFill/>
                          </a:ln>
                          <a:solidFill>
                            <a:srgbClr val="002060"/>
                          </a:solidFill>
                          <a:effectLst/>
                          <a:latin typeface="Times New Roman" panose="02020603050405020304" pitchFamily="18" charset="0"/>
                          <a:cs typeface="Times New Roman" panose="02020603050405020304" pitchFamily="18" charset="0"/>
                        </a:rPr>
                        <a:t>1</a:t>
                      </a:r>
                      <a:endParaRPr lang="ru-RU"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nchor="ctr"/>
                </a:tc>
                <a:tc>
                  <a:txBody>
                    <a:bodyPr/>
                    <a:lstStyle/>
                    <a:p>
                      <a:pPr algn="ctr"/>
                      <a:r>
                        <a:rPr lang="en-US" sz="1500" b="1" cap="none" spc="0" dirty="0">
                          <a:ln>
                            <a:noFill/>
                          </a:ln>
                          <a:solidFill>
                            <a:srgbClr val="002060"/>
                          </a:solidFill>
                          <a:effectLst/>
                          <a:latin typeface="Times New Roman" panose="02020603050405020304" pitchFamily="18" charset="0"/>
                          <a:cs typeface="Times New Roman" panose="02020603050405020304" pitchFamily="18" charset="0"/>
                        </a:rPr>
                        <a:t>Балалар саны</a:t>
                      </a:r>
                      <a:endParaRPr lang="ru-RU"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nchor="ctr"/>
                </a:tc>
                <a:tc>
                  <a:txBody>
                    <a:bodyPr/>
                    <a:lstStyle/>
                    <a:p>
                      <a:pPr algn="ctr"/>
                      <a:r>
                        <a:rPr lang="en-US" sz="1500" b="1" cap="none" spc="0" dirty="0" smtClean="0">
                          <a:ln>
                            <a:noFill/>
                          </a:ln>
                          <a:solidFill>
                            <a:srgbClr val="002060"/>
                          </a:solidFill>
                          <a:effectLst/>
                          <a:latin typeface="Times New Roman" panose="02020603050405020304" pitchFamily="18" charset="0"/>
                          <a:cs typeface="Times New Roman" panose="02020603050405020304" pitchFamily="18" charset="0"/>
                        </a:rPr>
                        <a:t>3</a:t>
                      </a:r>
                      <a:r>
                        <a:rPr lang="en-US" altLang="en-US" sz="1500" b="1" cap="none" spc="0" dirty="0" smtClean="0">
                          <a:ln>
                            <a:noFill/>
                          </a:ln>
                          <a:solidFill>
                            <a:srgbClr val="002060"/>
                          </a:solidFill>
                          <a:effectLst/>
                          <a:latin typeface="Times New Roman" panose="02020603050405020304" pitchFamily="18" charset="0"/>
                          <a:cs typeface="Times New Roman" panose="02020603050405020304" pitchFamily="18" charset="0"/>
                        </a:rPr>
                        <a:t>24</a:t>
                      </a:r>
                      <a:r>
                        <a:rPr lang="en-US" altLang="en-US" sz="1500" b="1" cap="none" spc="0" dirty="0" smtClean="0">
                          <a:ln>
                            <a:noFill/>
                          </a:ln>
                          <a:solidFill>
                            <a:srgbClr val="002060"/>
                          </a:solidFill>
                          <a:effectLst/>
                          <a:latin typeface="Times New Roman" panose="02020603050405020304" pitchFamily="18" charset="0"/>
                          <a:cs typeface="Times New Roman" panose="02020603050405020304" pitchFamily="18" charset="0"/>
                        </a:rPr>
                        <a:t>496</a:t>
                      </a:r>
                      <a:endParaRPr lang="en-US" altLang="en-US"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nchor="ctr"/>
                </a:tc>
              </a:tr>
              <a:tr h="1463040">
                <a:tc>
                  <a:txBody>
                    <a:bodyPr/>
                    <a:lstStyle/>
                    <a:p>
                      <a:r>
                        <a:rPr lang="en-US" sz="1500" b="1" cap="none" spc="0" dirty="0">
                          <a:ln>
                            <a:noFill/>
                          </a:ln>
                          <a:solidFill>
                            <a:srgbClr val="002060"/>
                          </a:solidFill>
                          <a:effectLst/>
                          <a:latin typeface="Times New Roman" panose="02020603050405020304" pitchFamily="18" charset="0"/>
                          <a:cs typeface="Times New Roman" panose="02020603050405020304" pitchFamily="18" charset="0"/>
                        </a:rPr>
                        <a:t>2</a:t>
                      </a:r>
                      <a:endParaRPr lang="ru-RU"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nchor="ctr"/>
                </a:tc>
                <a:tc>
                  <a:txBody>
                    <a:bodyPr/>
                    <a:lstStyle/>
                    <a:p>
                      <a:r>
                        <a:rPr lang="en-US" sz="1500" b="1" cap="none" spc="0" dirty="0">
                          <a:ln>
                            <a:noFill/>
                          </a:ln>
                          <a:solidFill>
                            <a:srgbClr val="002060"/>
                          </a:solidFill>
                          <a:effectLst/>
                          <a:latin typeface="Times New Roman" panose="02020603050405020304" pitchFamily="18" charset="0"/>
                          <a:cs typeface="Times New Roman" panose="02020603050405020304" pitchFamily="18" charset="0"/>
                        </a:rPr>
                        <a:t>Ерекше</a:t>
                      </a:r>
                      <a:r>
                        <a:rPr lang="en-US" sz="1500" b="1" cap="none" spc="0" baseline="0" dirty="0">
                          <a:ln>
                            <a:noFill/>
                          </a:ln>
                          <a:solidFill>
                            <a:srgbClr val="002060"/>
                          </a:solidFill>
                          <a:effectLst/>
                          <a:latin typeface="Times New Roman" panose="02020603050405020304" pitchFamily="18" charset="0"/>
                          <a:cs typeface="Times New Roman" panose="02020603050405020304" pitchFamily="18" charset="0"/>
                        </a:rPr>
                        <a:t> білімді қажет ететін балалар саны</a:t>
                      </a:r>
                      <a:endParaRPr lang="ru-RU"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nchor="ctr"/>
                </a:tc>
                <a:tc>
                  <a:txBody>
                    <a:bodyPr/>
                    <a:lstStyle/>
                    <a:p>
                      <a:pPr algn="ctr"/>
                      <a:r>
                        <a:rPr lang="en-US" altLang="ru-RU" sz="1500" b="1" cap="none" spc="0" dirty="0" smtClean="0">
                          <a:ln>
                            <a:noFill/>
                          </a:ln>
                          <a:solidFill>
                            <a:srgbClr val="002060"/>
                          </a:solidFill>
                          <a:effectLst/>
                          <a:latin typeface="Times New Roman" panose="02020603050405020304" pitchFamily="18" charset="0"/>
                          <a:cs typeface="Times New Roman" panose="02020603050405020304" pitchFamily="18" charset="0"/>
                        </a:rPr>
                        <a:t>6711</a:t>
                      </a:r>
                      <a:endParaRPr lang="en-US" altLang="ru-RU" sz="1500" b="1" cap="none" spc="0" dirty="0">
                        <a:ln>
                          <a:noFill/>
                        </a:ln>
                        <a:solidFill>
                          <a:srgbClr val="002060"/>
                        </a:solidFill>
                        <a:effectLst/>
                        <a:latin typeface="Times New Roman" panose="02020603050405020304" pitchFamily="18" charset="0"/>
                        <a:cs typeface="Times New Roman" panose="02020603050405020304" pitchFamily="18" charset="0"/>
                      </a:endParaRPr>
                    </a:p>
                  </a:txBody>
                  <a:tcPr marL="121920" marR="121920" anchor="ctr"/>
                </a:tc>
              </a:tr>
            </a:tbl>
          </a:graphicData>
        </a:graphic>
      </p:graphicFrame>
      <p:graphicFrame>
        <p:nvGraphicFramePr>
          <p:cNvPr id="8" name="Схема 7"/>
          <p:cNvGraphicFramePr/>
          <p:nvPr/>
        </p:nvGraphicFramePr>
        <p:xfrm>
          <a:off x="5723890" y="1926590"/>
          <a:ext cx="3075940" cy="30657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Изображение 5" descr="WhatsApp Image 2022-12-21 at 11.18.14"/>
          <p:cNvPicPr>
            <a:picLocks noChangeAspect="1"/>
          </p:cNvPicPr>
          <p:nvPr/>
        </p:nvPicPr>
        <p:blipFill>
          <a:blip r:embed="rId6"/>
          <a:srcRect t="31645" r="16060" b="4151"/>
          <a:stretch>
            <a:fillRect/>
          </a:stretch>
        </p:blipFill>
        <p:spPr>
          <a:xfrm>
            <a:off x="3924300" y="1412875"/>
            <a:ext cx="1722755" cy="1758315"/>
          </a:xfrm>
          <a:prstGeom prst="rect">
            <a:avLst/>
          </a:prstGeom>
        </p:spPr>
      </p:pic>
      <p:pic>
        <p:nvPicPr>
          <p:cNvPr id="100" name="Изображение 99"/>
          <p:cNvPicPr/>
          <p:nvPr/>
        </p:nvPicPr>
        <p:blipFill>
          <a:blip r:embed="rId7"/>
          <a:srcRect l="11379" r="20824"/>
          <a:stretch>
            <a:fillRect/>
          </a:stretch>
        </p:blipFill>
        <p:spPr>
          <a:xfrm>
            <a:off x="3940175" y="3284855"/>
            <a:ext cx="1783715" cy="164592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овое поле 14"/>
          <p:cNvSpPr txBox="1"/>
          <p:nvPr/>
        </p:nvSpPr>
        <p:spPr>
          <a:xfrm>
            <a:off x="1205230" y="44450"/>
            <a:ext cx="7938770" cy="614045"/>
          </a:xfrm>
          <a:prstGeom prst="rect">
            <a:avLst/>
          </a:prstGeom>
          <a:noFill/>
        </p:spPr>
        <p:txBody>
          <a:bodyPr wrap="square" rtlCol="0">
            <a:spAutoFit/>
          </a:bodyPr>
          <a:lstStyle/>
          <a:p>
            <a:pPr algn="ctr"/>
            <a:r>
              <a:rPr lang="en-US" altLang="en-US" b="1">
                <a:solidFill>
                  <a:schemeClr val="bg1"/>
                </a:solidFill>
              </a:rPr>
              <a:t> </a:t>
            </a:r>
            <a:r>
              <a:rPr lang="en-US" altLang="en-US" sz="1600" b="1">
                <a:solidFill>
                  <a:schemeClr val="bg1"/>
                </a:solidFill>
              </a:rPr>
              <a:t>Білім беру ұйымдарында е</a:t>
            </a:r>
            <a:r>
              <a:rPr lang="en-US" altLang="ru-RU" sz="1600" b="1">
                <a:solidFill>
                  <a:schemeClr val="bg1"/>
                </a:solidFill>
              </a:rPr>
              <a:t>рекше білім беру қажеттілігі бар </a:t>
            </a:r>
            <a:r>
              <a:rPr lang="en-US" altLang="ru-RU" sz="1600" b="1">
                <a:solidFill>
                  <a:schemeClr val="bg1"/>
                </a:solidFill>
                <a:sym typeface="+mn-ea"/>
              </a:rPr>
              <a:t> бала</a:t>
            </a:r>
            <a:r>
              <a:rPr lang="en-US" altLang="en-US" sz="1600" b="1">
                <a:solidFill>
                  <a:schemeClr val="bg1"/>
                </a:solidFill>
                <a:sym typeface="+mn-ea"/>
              </a:rPr>
              <a:t>лардың психологиялық-педагогикалық қолдау </a:t>
            </a:r>
            <a:r>
              <a:rPr lang="ru-RU" altLang="en-US" sz="1600" b="1">
                <a:solidFill>
                  <a:schemeClr val="bg1"/>
                </a:solidFill>
                <a:sym typeface="+mn-ea"/>
              </a:rPr>
              <a:t>кабинеттер</a:t>
            </a:r>
            <a:r>
              <a:rPr lang="en-US" altLang="ru-RU" sz="1600" b="1">
                <a:solidFill>
                  <a:schemeClr val="bg1"/>
                </a:solidFill>
                <a:sym typeface="+mn-ea"/>
              </a:rPr>
              <a:t>імен қамтылуы.</a:t>
            </a:r>
            <a:endParaRPr lang="en-US" altLang="ru-RU" sz="1600" b="1">
              <a:solidFill>
                <a:schemeClr val="bg1"/>
              </a:solidFill>
              <a:sym typeface="+mn-ea"/>
            </a:endParaRPr>
          </a:p>
        </p:txBody>
      </p:sp>
      <p:graphicFrame>
        <p:nvGraphicFramePr>
          <p:cNvPr id="3" name="Диаграмма 4"/>
          <p:cNvGraphicFramePr/>
          <p:nvPr/>
        </p:nvGraphicFramePr>
        <p:xfrm>
          <a:off x="395536" y="1510030"/>
          <a:ext cx="3912939" cy="272351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Диаграмма 4"/>
          <p:cNvGraphicFramePr/>
          <p:nvPr/>
        </p:nvGraphicFramePr>
        <p:xfrm>
          <a:off x="4572000" y="1484630"/>
          <a:ext cx="4284345" cy="2701290"/>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овое поле 5"/>
          <p:cNvSpPr txBox="1"/>
          <p:nvPr/>
        </p:nvSpPr>
        <p:spPr>
          <a:xfrm>
            <a:off x="7740650" y="3213100"/>
            <a:ext cx="480060" cy="306705"/>
          </a:xfrm>
          <a:prstGeom prst="rect">
            <a:avLst/>
          </a:prstGeom>
          <a:noFill/>
        </p:spPr>
        <p:txBody>
          <a:bodyPr wrap="none" rtlCol="0">
            <a:spAutoFit/>
          </a:bodyPr>
          <a:lstStyle/>
          <a:p>
            <a:r>
              <a:rPr lang="en-US" altLang="ru-RU" sz="1400"/>
              <a:t>200</a:t>
            </a:r>
            <a:endParaRPr lang="en-US" altLang="ru-RU" sz="1400"/>
          </a:p>
        </p:txBody>
      </p:sp>
      <p:graphicFrame>
        <p:nvGraphicFramePr>
          <p:cNvPr id="8" name="Диаграмма 3"/>
          <p:cNvGraphicFramePr/>
          <p:nvPr/>
        </p:nvGraphicFramePr>
        <p:xfrm>
          <a:off x="1475740" y="4575810"/>
          <a:ext cx="6087110" cy="2106930"/>
        </p:xfrm>
        <a:graphic>
          <a:graphicData uri="http://schemas.openxmlformats.org/drawingml/2006/chart">
            <c:chart xmlns:c="http://schemas.openxmlformats.org/drawingml/2006/chart" xmlns:r="http://schemas.openxmlformats.org/officeDocument/2006/relationships" r:id="rId3"/>
          </a:graphicData>
        </a:graphic>
      </p:graphicFrame>
      <p:sp>
        <p:nvSpPr>
          <p:cNvPr id="10" name="Текстовое поле 9"/>
          <p:cNvSpPr txBox="1"/>
          <p:nvPr/>
        </p:nvSpPr>
        <p:spPr>
          <a:xfrm>
            <a:off x="1907540" y="4293235"/>
            <a:ext cx="3716020" cy="306705"/>
          </a:xfrm>
          <a:prstGeom prst="rect">
            <a:avLst/>
          </a:prstGeom>
          <a:noFill/>
        </p:spPr>
        <p:txBody>
          <a:bodyPr wrap="square" rtlCol="0">
            <a:spAutoFit/>
          </a:bodyPr>
          <a:lstStyle/>
          <a:p>
            <a:pPr algn="ctr"/>
            <a:r>
              <a:rPr lang="en-US" altLang="en-US" sz="1400">
                <a:solidFill>
                  <a:srgbClr val="1D41D5"/>
                </a:solidFill>
              </a:rPr>
              <a:t>Мектепке дейінгі </a:t>
            </a:r>
            <a:r>
              <a:rPr lang="en-US" altLang="ru-RU" sz="1400">
                <a:solidFill>
                  <a:srgbClr val="1D41D5"/>
                </a:solidFill>
              </a:rPr>
              <a:t>білім беру ұйымдары</a:t>
            </a:r>
            <a:r>
              <a:rPr lang="en-US" altLang="en-US" sz="1400">
                <a:solidFill>
                  <a:srgbClr val="1D41D5"/>
                </a:solidFill>
              </a:rPr>
              <a:t>нда </a:t>
            </a:r>
            <a:endParaRPr lang="en-US" altLang="en-US" sz="1400">
              <a:solidFill>
                <a:srgbClr val="1D41D5"/>
              </a:solidFill>
            </a:endParaRPr>
          </a:p>
        </p:txBody>
      </p:sp>
      <p:sp>
        <p:nvSpPr>
          <p:cNvPr id="11" name="Текстовое поле 10"/>
          <p:cNvSpPr txBox="1"/>
          <p:nvPr/>
        </p:nvSpPr>
        <p:spPr>
          <a:xfrm>
            <a:off x="1816735" y="1169035"/>
            <a:ext cx="4735830" cy="306705"/>
          </a:xfrm>
          <a:prstGeom prst="rect">
            <a:avLst/>
          </a:prstGeom>
          <a:noFill/>
        </p:spPr>
        <p:txBody>
          <a:bodyPr wrap="square" rtlCol="0">
            <a:spAutoFit/>
          </a:bodyPr>
          <a:lstStyle/>
          <a:p>
            <a:pPr algn="ctr"/>
            <a:r>
              <a:rPr lang="en-US" altLang="ru-RU" sz="1400">
                <a:solidFill>
                  <a:srgbClr val="1D41D5"/>
                </a:solidFill>
              </a:rPr>
              <a:t>Орта білім беру ұйымдарында</a:t>
            </a:r>
            <a:endParaRPr lang="en-US" altLang="ru-RU" sz="1400">
              <a:solidFill>
                <a:srgbClr val="1D41D5"/>
              </a:solidFill>
            </a:endParaRPr>
          </a:p>
        </p:txBody>
      </p:sp>
      <p:graphicFrame>
        <p:nvGraphicFramePr>
          <p:cNvPr id="9" name="Диаграмма 8"/>
          <p:cNvGraphicFramePr/>
          <p:nvPr/>
        </p:nvGraphicFramePr>
        <p:xfrm>
          <a:off x="4608055" y="4675868"/>
          <a:ext cx="4212233" cy="20561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p:nvPr/>
        </p:nvGraphicFramePr>
        <p:xfrm>
          <a:off x="539750" y="4651239"/>
          <a:ext cx="3546276" cy="205613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403985" y="260350"/>
            <a:ext cx="7522210" cy="368300"/>
          </a:xfrm>
          <a:prstGeom prst="rect">
            <a:avLst/>
          </a:prstGeom>
          <a:noFill/>
        </p:spPr>
        <p:txBody>
          <a:bodyPr wrap="none" rtlCol="0">
            <a:spAutoFit/>
          </a:bodyPr>
          <a:lstStyle/>
          <a:p>
            <a:r>
              <a:rPr lang="en-US" altLang="ru-RU">
                <a:solidFill>
                  <a:schemeClr val="bg1"/>
                </a:solidFill>
              </a:rPr>
              <a:t>2022-2023 ж.ПМПК мекемелерінің тексеруінен 6711 бала кеңес алды</a:t>
            </a:r>
            <a:endParaRPr lang="en-US" altLang="ru-RU">
              <a:solidFill>
                <a:schemeClr val="bg1"/>
              </a:solidFill>
            </a:endParaRPr>
          </a:p>
        </p:txBody>
      </p:sp>
      <p:pic>
        <p:nvPicPr>
          <p:cNvPr id="3" name="Рисунок 2"/>
          <p:cNvPicPr/>
          <p:nvPr/>
        </p:nvPicPr>
        <p:blipFill rotWithShape="1">
          <a:blip r:embed="rId1"/>
          <a:srcRect l="25975" t="15172" r="25130" b="30755"/>
          <a:stretch>
            <a:fillRect/>
          </a:stretch>
        </p:blipFill>
        <p:spPr bwMode="auto">
          <a:xfrm>
            <a:off x="834390" y="859155"/>
            <a:ext cx="7717155" cy="2778125"/>
          </a:xfrm>
          <a:prstGeom prst="rect">
            <a:avLst/>
          </a:prstGeom>
          <a:ln>
            <a:noFill/>
          </a:ln>
        </p:spPr>
      </p:pic>
      <p:sp>
        <p:nvSpPr>
          <p:cNvPr id="5" name="Текстовое поле 4"/>
          <p:cNvSpPr txBox="1"/>
          <p:nvPr/>
        </p:nvSpPr>
        <p:spPr>
          <a:xfrm>
            <a:off x="1547495" y="3637280"/>
            <a:ext cx="7002780" cy="583565"/>
          </a:xfrm>
          <a:prstGeom prst="rect">
            <a:avLst/>
          </a:prstGeom>
          <a:noFill/>
        </p:spPr>
        <p:txBody>
          <a:bodyPr wrap="square" rtlCol="0">
            <a:spAutoFit/>
          </a:bodyPr>
          <a:lstStyle/>
          <a:p>
            <a:r>
              <a:rPr lang="en-US" altLang="ru-RU" sz="1600"/>
              <a:t> Мектепке дейінгі және арнайы, орта білім беру ұйымдарында біліммен қамтылды</a:t>
            </a:r>
            <a:endParaRPr lang="en-US" altLang="ru-RU" sz="1600"/>
          </a:p>
        </p:txBody>
      </p:sp>
      <p:sp>
        <p:nvSpPr>
          <p:cNvPr id="6" name="Текстовое поле 5"/>
          <p:cNvSpPr txBox="1"/>
          <p:nvPr/>
        </p:nvSpPr>
        <p:spPr>
          <a:xfrm>
            <a:off x="1691640" y="4653280"/>
            <a:ext cx="7290435" cy="337185"/>
          </a:xfrm>
          <a:prstGeom prst="rect">
            <a:avLst/>
          </a:prstGeom>
          <a:noFill/>
        </p:spPr>
        <p:txBody>
          <a:bodyPr wrap="none" rtlCol="0">
            <a:spAutoFit/>
          </a:bodyPr>
          <a:lstStyle/>
          <a:p>
            <a:r>
              <a:rPr lang="en-US" altLang="ru-RU" sz="1600"/>
              <a:t>Арнайы білім беру ұйымдарында түзете-дамыту жұмыстарымен қамтылды</a:t>
            </a:r>
            <a:endParaRPr lang="en-US" altLang="ru-RU" sz="1600"/>
          </a:p>
        </p:txBody>
      </p:sp>
      <p:sp>
        <p:nvSpPr>
          <p:cNvPr id="8" name="Овал 7"/>
          <p:cNvSpPr/>
          <p:nvPr/>
        </p:nvSpPr>
        <p:spPr>
          <a:xfrm>
            <a:off x="151765" y="3717290"/>
            <a:ext cx="1252220" cy="733425"/>
          </a:xfrm>
          <a:prstGeom prst="ellipse">
            <a:avLst/>
          </a:prstGeom>
          <a:solidFill>
            <a:schemeClr val="accent3">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altLang="en-US" dirty="0" smtClean="0">
                <a:solidFill>
                  <a:schemeClr val="accent1">
                    <a:lumMod val="75000"/>
                  </a:schemeClr>
                </a:solidFill>
              </a:rPr>
              <a:t>4974 бала</a:t>
            </a:r>
            <a:endParaRPr lang="en-US" altLang="en-US" dirty="0" smtClean="0">
              <a:solidFill>
                <a:schemeClr val="accent1">
                  <a:lumMod val="75000"/>
                </a:schemeClr>
              </a:solidFill>
            </a:endParaRPr>
          </a:p>
        </p:txBody>
      </p:sp>
      <p:sp>
        <p:nvSpPr>
          <p:cNvPr id="9" name="Овал 8"/>
          <p:cNvSpPr/>
          <p:nvPr/>
        </p:nvSpPr>
        <p:spPr>
          <a:xfrm>
            <a:off x="179705" y="4653280"/>
            <a:ext cx="1252220" cy="733425"/>
          </a:xfrm>
          <a:prstGeom prst="ellipse">
            <a:avLst/>
          </a:prstGeom>
          <a:solidFill>
            <a:schemeClr val="accent3">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altLang="en-US" smtClean="0">
                <a:solidFill>
                  <a:schemeClr val="accent1">
                    <a:lumMod val="75000"/>
                  </a:schemeClr>
                </a:solidFill>
              </a:rPr>
              <a:t>2000</a:t>
            </a:r>
            <a:r>
              <a:rPr lang="en-US" altLang="en-US" smtClean="0">
                <a:solidFill>
                  <a:schemeClr val="accent1">
                    <a:lumMod val="75000"/>
                  </a:schemeClr>
                </a:solidFill>
              </a:rPr>
              <a:t> </a:t>
            </a:r>
            <a:r>
              <a:rPr lang="en-US" altLang="en-US" dirty="0" smtClean="0">
                <a:solidFill>
                  <a:schemeClr val="accent1">
                    <a:lumMod val="75000"/>
                  </a:schemeClr>
                </a:solidFill>
              </a:rPr>
              <a:t>бала</a:t>
            </a:r>
            <a:endParaRPr lang="en-US" altLang="en-US" dirty="0" smtClean="0">
              <a:solidFill>
                <a:schemeClr val="accent1">
                  <a:lumMod val="75000"/>
                </a:schemeClr>
              </a:solidFill>
            </a:endParaRPr>
          </a:p>
        </p:txBody>
      </p:sp>
      <p:sp>
        <p:nvSpPr>
          <p:cNvPr id="10" name="Овал 9"/>
          <p:cNvSpPr/>
          <p:nvPr/>
        </p:nvSpPr>
        <p:spPr>
          <a:xfrm>
            <a:off x="295275" y="5517515"/>
            <a:ext cx="1252220" cy="733425"/>
          </a:xfrm>
          <a:prstGeom prst="ellipse">
            <a:avLst/>
          </a:prstGeom>
          <a:solidFill>
            <a:schemeClr val="accent3">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altLang="en-US" dirty="0" smtClean="0">
                <a:solidFill>
                  <a:schemeClr val="accent1">
                    <a:lumMod val="75000"/>
                  </a:schemeClr>
                </a:solidFill>
              </a:rPr>
              <a:t>165 бала</a:t>
            </a:r>
            <a:endParaRPr lang="en-US" altLang="en-US" dirty="0" smtClean="0">
              <a:solidFill>
                <a:schemeClr val="accent1">
                  <a:lumMod val="75000"/>
                </a:schemeClr>
              </a:solidFill>
            </a:endParaRPr>
          </a:p>
        </p:txBody>
      </p:sp>
      <p:sp>
        <p:nvSpPr>
          <p:cNvPr id="11" name="Текстовое поле 10"/>
          <p:cNvSpPr txBox="1"/>
          <p:nvPr/>
        </p:nvSpPr>
        <p:spPr>
          <a:xfrm>
            <a:off x="1835785" y="5517515"/>
            <a:ext cx="7002780" cy="337185"/>
          </a:xfrm>
          <a:prstGeom prst="rect">
            <a:avLst/>
          </a:prstGeom>
          <a:noFill/>
        </p:spPr>
        <p:txBody>
          <a:bodyPr wrap="square" rtlCol="0">
            <a:spAutoFit/>
          </a:bodyPr>
          <a:lstStyle/>
          <a:p>
            <a:r>
              <a:rPr lang="en-US" altLang="ru-RU" sz="1600"/>
              <a:t> </a:t>
            </a:r>
            <a:r>
              <a:rPr lang="en-US" altLang="en-US" sz="1600"/>
              <a:t>Түзете-дамыту көмегінің нәтижесінде білім беру ұйымдарына қосылды</a:t>
            </a:r>
            <a:endParaRPr lang="en-US" alt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WhatsApp Image 2022-12-21 at 11.19.31"/>
          <p:cNvPicPr>
            <a:picLocks noChangeAspect="1"/>
          </p:cNvPicPr>
          <p:nvPr/>
        </p:nvPicPr>
        <p:blipFill>
          <a:blip r:embed="rId2"/>
          <a:srcRect l="21083" t="17852" r="24410" b="9694"/>
          <a:stretch>
            <a:fillRect/>
          </a:stretch>
        </p:blipFill>
        <p:spPr>
          <a:xfrm>
            <a:off x="179705" y="1136015"/>
            <a:ext cx="1691640" cy="1363980"/>
          </a:xfrm>
          <a:prstGeom prst="roundRect">
            <a:avLst/>
          </a:prstGeom>
        </p:spPr>
      </p:pic>
      <p:pic>
        <p:nvPicPr>
          <p:cNvPr id="6" name="Рисунок 5"/>
          <p:cNvPicPr/>
          <p:nvPr/>
        </p:nvPicPr>
        <p:blipFill rotWithShape="1">
          <a:blip r:embed="rId3" cstate="print">
            <a:extLst>
              <a:ext uri="{28A0092B-C50C-407E-A947-70E740481C1C}">
                <a14:useLocalDpi xmlns:a14="http://schemas.microsoft.com/office/drawing/2010/main" val="0"/>
              </a:ext>
            </a:extLst>
          </a:blip>
          <a:srcRect t="35427" r="2055" b="27909"/>
          <a:stretch>
            <a:fillRect/>
          </a:stretch>
        </p:blipFill>
        <p:spPr bwMode="auto">
          <a:xfrm>
            <a:off x="179705" y="2764155"/>
            <a:ext cx="1799590" cy="1481455"/>
          </a:xfrm>
          <a:prstGeom prst="flowChartConnector">
            <a:avLst/>
          </a:prstGeom>
          <a:ln>
            <a:noFill/>
          </a:ln>
        </p:spPr>
      </p:pic>
      <p:pic>
        <p:nvPicPr>
          <p:cNvPr id="5" name="Изображение 4" descr="WhatsApp Image 2023-08-09 at 09.54.21"/>
          <p:cNvPicPr>
            <a:picLocks noChangeAspect="1"/>
          </p:cNvPicPr>
          <p:nvPr/>
        </p:nvPicPr>
        <p:blipFill>
          <a:blip r:embed="rId4"/>
          <a:srcRect l="27160" t="4137" r="10625" b="9154"/>
          <a:stretch>
            <a:fillRect/>
          </a:stretch>
        </p:blipFill>
        <p:spPr>
          <a:xfrm>
            <a:off x="179705" y="4509135"/>
            <a:ext cx="1776730" cy="1470025"/>
          </a:xfrm>
          <a:prstGeom prst="roundRect">
            <a:avLst/>
          </a:prstGeom>
        </p:spPr>
      </p:pic>
      <p:graphicFrame>
        <p:nvGraphicFramePr>
          <p:cNvPr id="3" name="Диаграмма 2"/>
          <p:cNvGraphicFramePr/>
          <p:nvPr/>
        </p:nvGraphicFramePr>
        <p:xfrm>
          <a:off x="2339975" y="1700530"/>
          <a:ext cx="5486400" cy="3825240"/>
        </p:xfrm>
        <a:graphic>
          <a:graphicData uri="http://schemas.openxmlformats.org/drawingml/2006/chart">
            <c:chart xmlns:c="http://schemas.openxmlformats.org/drawingml/2006/chart" xmlns:r="http://schemas.openxmlformats.org/officeDocument/2006/relationships" r:id="rId1"/>
          </a:graphicData>
        </a:graphic>
      </p:graphicFrame>
      <p:sp>
        <p:nvSpPr>
          <p:cNvPr id="7" name="Текстовое поле 6"/>
          <p:cNvSpPr txBox="1"/>
          <p:nvPr/>
        </p:nvSpPr>
        <p:spPr>
          <a:xfrm>
            <a:off x="1187450" y="188595"/>
            <a:ext cx="7907020" cy="521970"/>
          </a:xfrm>
          <a:prstGeom prst="rect">
            <a:avLst/>
          </a:prstGeom>
          <a:noFill/>
        </p:spPr>
        <p:txBody>
          <a:bodyPr wrap="none" rtlCol="0" anchor="t">
            <a:spAutoFit/>
          </a:bodyPr>
          <a:lstStyle/>
          <a:p>
            <a:pPr algn="ctr"/>
            <a:r>
              <a:rPr lang="en-US" altLang="ru-RU" sz="1400" b="1">
                <a:solidFill>
                  <a:schemeClr val="bg1"/>
                </a:solidFill>
                <a:sym typeface="+mn-ea"/>
              </a:rPr>
              <a:t>202</a:t>
            </a:r>
            <a:r>
              <a:rPr lang="en-US" altLang="en-US" sz="1400" b="1">
                <a:solidFill>
                  <a:schemeClr val="bg1"/>
                </a:solidFill>
                <a:sym typeface="+mn-ea"/>
              </a:rPr>
              <a:t>0</a:t>
            </a:r>
            <a:r>
              <a:rPr lang="en-US" altLang="ru-RU" sz="1400" b="1">
                <a:solidFill>
                  <a:schemeClr val="bg1"/>
                </a:solidFill>
                <a:sym typeface="+mn-ea"/>
              </a:rPr>
              <a:t>-2023 </a:t>
            </a:r>
            <a:r>
              <a:rPr lang="en-US" altLang="en-US" sz="1400" b="1">
                <a:solidFill>
                  <a:schemeClr val="bg1"/>
                </a:solidFill>
                <a:sym typeface="+mn-ea"/>
              </a:rPr>
              <a:t>жылдардағы психологиялық-медициналық-педагогикалық тексеруден өткен</a:t>
            </a:r>
            <a:endParaRPr lang="en-US" altLang="en-US" sz="1400" b="1">
              <a:solidFill>
                <a:schemeClr val="bg1"/>
              </a:solidFill>
              <a:sym typeface="+mn-ea"/>
            </a:endParaRPr>
          </a:p>
          <a:p>
            <a:pPr algn="ctr"/>
            <a:r>
              <a:rPr lang="en-US" altLang="ru-RU" sz="1400" b="1">
                <a:solidFill>
                  <a:schemeClr val="bg1"/>
                </a:solidFill>
                <a:sym typeface="+mn-ea"/>
              </a:rPr>
              <a:t> ерекше білім беру қажеттілігі бар  бала</a:t>
            </a:r>
            <a:r>
              <a:rPr lang="en-US" altLang="en-US" sz="1400" b="1">
                <a:solidFill>
                  <a:schemeClr val="bg1"/>
                </a:solidFill>
                <a:sym typeface="+mn-ea"/>
              </a:rPr>
              <a:t>лардың салыстырмалы мәліметі</a:t>
            </a:r>
            <a:endParaRPr lang="en-US" altLang="en-US" sz="1400" b="1">
              <a:solidFill>
                <a:schemeClr val="bg1"/>
              </a:solidFill>
              <a:sym typeface="+mn-ea"/>
            </a:endParaRPr>
          </a:p>
        </p:txBody>
      </p:sp>
    </p:spTree>
  </p:cSld>
  <p:clrMapOvr>
    <a:masterClrMapping/>
  </p:clrMapOvr>
</p:sld>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0</TotalTime>
  <Words>7262</Words>
  <Application>WPS Presentation</Application>
  <PresentationFormat>Экран (4:3)</PresentationFormat>
  <Paragraphs>232</Paragraphs>
  <Slides>16</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SimSun</vt:lpstr>
      <vt:lpstr>Wingdings</vt:lpstr>
      <vt:lpstr>Times New Roman</vt:lpstr>
      <vt:lpstr>Times New Roman</vt:lpstr>
      <vt:lpstr>Calibri</vt:lpstr>
      <vt:lpstr>Calibri</vt:lpstr>
      <vt:lpstr>Microsoft YaHei</vt:lpstr>
      <vt:lpstr>Arial Unicode MS</vt:lpstr>
      <vt:lpstr>Communications and Dialogues</vt:lpstr>
      <vt:lpstr>Қызылорда облысы білім басқармасы «Жалағаш ауданының психологиялық-медициналық-педагогикалық консультациясы» КММ</vt:lpstr>
      <vt:lpstr> ҚР кейбір заңнамалық актілеріне инклюзивті білім беру мәселелері бойынша өзгерістер мен толықтырулар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Психологиялық-медициналық-педагогикалық консультация </dc:title>
  <dc:creator>Admin</dc:creator>
  <cp:lastModifiedBy>2023</cp:lastModifiedBy>
  <cp:revision>293</cp:revision>
  <cp:lastPrinted>2022-03-31T05:22:00Z</cp:lastPrinted>
  <dcterms:created xsi:type="dcterms:W3CDTF">2022-03-28T04:42:00Z</dcterms:created>
  <dcterms:modified xsi:type="dcterms:W3CDTF">2023-08-22T11:11:47Z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6929DCA0374142B591E7235A794EC825</vt:lpwstr>
  </property>
  <property fmtid="{D5CDD505-2E9C-101B-9397-08002B2CF9AE}" pid="3" name="KSOProductBuildVer">
    <vt:lpwstr>1049-12.2.0.13110</vt:lpwstr>
  </property>
</Properties>
</file>